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slides/slide40.xml" ContentType="application/vnd.openxmlformats-officedocument.presentationml.slide+xml"/>
  <Override PartName="/ppt/tableStyles.xml" ContentType="application/vnd.openxmlformats-officedocument.presentationml.tableStyles+xml"/>
  <Override PartName="/docProps/custom.xml" ContentType="application/vnd.openxmlformats-officedocument.custom-properties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</p:sldIdLst>
  <p:sldSz cx="20104100" cy="11309350"/>
  <p:notesSz cx="20104100" cy="1130935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>
        <p:scale>
          <a:sx n="40" d="100"/>
          <a:sy n="40" d="100"/>
        </p:scale>
        <p:origin x="-894" y="-15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507807" y="3505898"/>
            <a:ext cx="17088486" cy="237496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015615" y="6333236"/>
            <a:ext cx="14072870" cy="28273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11/27/2022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50" b="0" i="0">
                <a:solidFill>
                  <a:srgbClr val="D5D5D5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chemeClr val="bg1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11/27/2022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50" b="0" i="0">
                <a:solidFill>
                  <a:srgbClr val="D5D5D5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005205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10353611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11/27/2022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50" b="0" i="0">
                <a:solidFill>
                  <a:srgbClr val="D5D5D5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11/27/2022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11/27/2022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20104099" cy="11308556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181222" y="2851924"/>
            <a:ext cx="3373754" cy="70421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50" b="0" i="0">
                <a:solidFill>
                  <a:srgbClr val="D5D5D5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404139" y="3055035"/>
            <a:ext cx="9167494" cy="74644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chemeClr val="bg1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11/27/2022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e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35322" y="4681405"/>
            <a:ext cx="16922122" cy="114053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937250" y="6340475"/>
            <a:ext cx="7877974" cy="180575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24485" marR="5080" indent="-312420">
              <a:lnSpc>
                <a:spcPct val="111200"/>
              </a:lnSpc>
              <a:spcBef>
                <a:spcPts val="95"/>
              </a:spcBef>
            </a:pPr>
            <a:r>
              <a:rPr lang="en-IN" sz="5250" spc="130" dirty="0" smtClean="0"/>
              <a:t>M SENTHIL NATHAN</a:t>
            </a:r>
            <a:r>
              <a:rPr sz="5250" spc="215" smtClean="0"/>
              <a:t> </a:t>
            </a:r>
            <a:r>
              <a:rPr lang="en-IN" sz="5250" spc="215" dirty="0" smtClean="0"/>
              <a:t/>
            </a:r>
            <a:br>
              <a:rPr lang="en-IN" sz="5250" spc="215" dirty="0" smtClean="0"/>
            </a:br>
            <a:r>
              <a:rPr lang="en-IN" sz="5250" spc="215" dirty="0" smtClean="0"/>
              <a:t> </a:t>
            </a:r>
            <a:r>
              <a:rPr lang="en-IN" sz="5250" spc="215" dirty="0" smtClean="0"/>
              <a:t>    27-11-2022</a:t>
            </a:r>
            <a:endParaRPr sz="5250"/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2316" y="159978"/>
            <a:ext cx="5223482" cy="261017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621480" y="9928482"/>
            <a:ext cx="6282051" cy="77583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91909" y="1055884"/>
            <a:ext cx="5958101" cy="838215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67794" y="2212962"/>
            <a:ext cx="11583035" cy="85763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810260">
              <a:lnSpc>
                <a:spcPct val="111800"/>
              </a:lnSpc>
              <a:spcBef>
                <a:spcPts val="95"/>
              </a:spcBef>
            </a:pPr>
            <a:r>
              <a:rPr sz="295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In </a:t>
            </a:r>
            <a:r>
              <a:rPr sz="295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295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data </a:t>
            </a:r>
            <a:r>
              <a:rPr sz="295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set, </a:t>
            </a:r>
            <a:r>
              <a:rPr sz="295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there </a:t>
            </a:r>
            <a:r>
              <a:rPr sz="295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are </a:t>
            </a:r>
            <a:r>
              <a:rPr sz="295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several </a:t>
            </a:r>
            <a:r>
              <a:rPr sz="295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different </a:t>
            </a:r>
            <a:r>
              <a:rPr sz="295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cases </a:t>
            </a:r>
            <a:r>
              <a:rPr sz="295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where </a:t>
            </a:r>
            <a:r>
              <a:rPr sz="295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295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booster </a:t>
            </a:r>
            <a:r>
              <a:rPr sz="295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did </a:t>
            </a:r>
            <a:r>
              <a:rPr sz="2950" spc="170" dirty="0">
                <a:solidFill>
                  <a:srgbClr val="FFFFFF"/>
                </a:solidFill>
                <a:latin typeface="Microsoft Sans Serif"/>
                <a:cs typeface="Microsoft Sans Serif"/>
              </a:rPr>
              <a:t>not </a:t>
            </a:r>
            <a:r>
              <a:rPr sz="295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land </a:t>
            </a:r>
            <a:r>
              <a:rPr sz="295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successfully. </a:t>
            </a:r>
            <a:r>
              <a:rPr sz="295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Sometimes </a:t>
            </a:r>
            <a:r>
              <a:rPr sz="295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a </a:t>
            </a:r>
            <a:r>
              <a:rPr sz="295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landing </a:t>
            </a:r>
            <a:r>
              <a:rPr sz="295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was </a:t>
            </a:r>
            <a:r>
              <a:rPr sz="295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attempted </a:t>
            </a:r>
            <a:r>
              <a:rPr sz="2950" spc="190" dirty="0">
                <a:solidFill>
                  <a:srgbClr val="FFFFFF"/>
                </a:solidFill>
                <a:latin typeface="Microsoft Sans Serif"/>
                <a:cs typeface="Microsoft Sans Serif"/>
              </a:rPr>
              <a:t>but </a:t>
            </a:r>
            <a:r>
              <a:rPr sz="295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failed </a:t>
            </a:r>
            <a:r>
              <a:rPr sz="295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due </a:t>
            </a:r>
            <a:r>
              <a:rPr sz="2950" spc="190" dirty="0">
                <a:solidFill>
                  <a:srgbClr val="FFFFFF"/>
                </a:solidFill>
                <a:latin typeface="Microsoft Sans Serif"/>
                <a:cs typeface="Microsoft Sans Serif"/>
              </a:rPr>
              <a:t>to </a:t>
            </a:r>
            <a:r>
              <a:rPr sz="295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an </a:t>
            </a:r>
            <a:r>
              <a:rPr sz="295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accident; </a:t>
            </a:r>
            <a:r>
              <a:rPr sz="295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for </a:t>
            </a:r>
            <a:r>
              <a:rPr sz="295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example, </a:t>
            </a:r>
            <a:r>
              <a:rPr sz="29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True </a:t>
            </a:r>
            <a:r>
              <a:rPr sz="295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Ocean </a:t>
            </a:r>
            <a:r>
              <a:rPr sz="295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means </a:t>
            </a:r>
            <a:r>
              <a:rPr sz="295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295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mission </a:t>
            </a:r>
            <a:r>
              <a:rPr sz="2950" spc="165" dirty="0">
                <a:solidFill>
                  <a:srgbClr val="FFFFFF"/>
                </a:solidFill>
                <a:latin typeface="Microsoft Sans Serif"/>
                <a:cs typeface="Microsoft Sans Serif"/>
              </a:rPr>
              <a:t>outcome </a:t>
            </a:r>
            <a:r>
              <a:rPr sz="295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was </a:t>
            </a:r>
            <a:r>
              <a:rPr sz="295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successfully </a:t>
            </a:r>
            <a:r>
              <a:rPr sz="295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landed </a:t>
            </a:r>
            <a:r>
              <a:rPr sz="2950" spc="-7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190" dirty="0">
                <a:solidFill>
                  <a:srgbClr val="FFFFFF"/>
                </a:solidFill>
                <a:latin typeface="Microsoft Sans Serif"/>
                <a:cs typeface="Microsoft Sans Serif"/>
              </a:rPr>
              <a:t>to </a:t>
            </a:r>
            <a:r>
              <a:rPr sz="295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a </a:t>
            </a:r>
            <a:r>
              <a:rPr sz="295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speci</a:t>
            </a:r>
            <a:r>
              <a:rPr sz="2950" spc="100" dirty="0">
                <a:solidFill>
                  <a:srgbClr val="FFFFFF"/>
                </a:solidFill>
                <a:latin typeface="Times New Roman"/>
                <a:cs typeface="Times New Roman"/>
              </a:rPr>
              <a:t>f</a:t>
            </a:r>
            <a:r>
              <a:rPr sz="295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ic </a:t>
            </a:r>
            <a:r>
              <a:rPr sz="295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region </a:t>
            </a:r>
            <a:r>
              <a:rPr sz="295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of </a:t>
            </a:r>
            <a:r>
              <a:rPr sz="295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295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ocean </a:t>
            </a:r>
            <a:r>
              <a:rPr sz="29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while </a:t>
            </a:r>
            <a:r>
              <a:rPr sz="295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False </a:t>
            </a:r>
            <a:r>
              <a:rPr sz="295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Ocean </a:t>
            </a:r>
            <a:r>
              <a:rPr sz="295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means </a:t>
            </a:r>
            <a:r>
              <a:rPr sz="295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mission</a:t>
            </a:r>
            <a:r>
              <a:rPr sz="2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165" dirty="0">
                <a:solidFill>
                  <a:srgbClr val="FFFFFF"/>
                </a:solidFill>
                <a:latin typeface="Microsoft Sans Serif"/>
                <a:cs typeface="Microsoft Sans Serif"/>
              </a:rPr>
              <a:t>outcome</a:t>
            </a:r>
            <a:r>
              <a:rPr sz="29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was</a:t>
            </a:r>
            <a:r>
              <a:rPr sz="2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unsuccessfully</a:t>
            </a:r>
            <a:r>
              <a:rPr sz="29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landed</a:t>
            </a:r>
            <a:r>
              <a:rPr sz="2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190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29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2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speci</a:t>
            </a:r>
            <a:r>
              <a:rPr sz="2950" spc="100" dirty="0">
                <a:solidFill>
                  <a:srgbClr val="FFFFFF"/>
                </a:solidFill>
                <a:latin typeface="Times New Roman"/>
                <a:cs typeface="Times New Roman"/>
              </a:rPr>
              <a:t>f</a:t>
            </a:r>
            <a:r>
              <a:rPr sz="295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ic </a:t>
            </a:r>
            <a:r>
              <a:rPr sz="2950" spc="-7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region </a:t>
            </a:r>
            <a:r>
              <a:rPr sz="295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of </a:t>
            </a:r>
            <a:r>
              <a:rPr sz="295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295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ocean. </a:t>
            </a:r>
            <a:r>
              <a:rPr sz="29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True </a:t>
            </a:r>
            <a:r>
              <a:rPr sz="2950" spc="-160" dirty="0">
                <a:solidFill>
                  <a:srgbClr val="FFFFFF"/>
                </a:solidFill>
                <a:latin typeface="Microsoft Sans Serif"/>
                <a:cs typeface="Microsoft Sans Serif"/>
              </a:rPr>
              <a:t>RTLS </a:t>
            </a:r>
            <a:r>
              <a:rPr sz="295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means </a:t>
            </a:r>
            <a:r>
              <a:rPr sz="295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295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mission </a:t>
            </a:r>
            <a:r>
              <a:rPr sz="2950" spc="165" dirty="0">
                <a:solidFill>
                  <a:srgbClr val="FFFFFF"/>
                </a:solidFill>
                <a:latin typeface="Microsoft Sans Serif"/>
                <a:cs typeface="Microsoft Sans Serif"/>
              </a:rPr>
              <a:t>outcome </a:t>
            </a:r>
            <a:r>
              <a:rPr sz="2950" spc="1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was </a:t>
            </a:r>
            <a:r>
              <a:rPr sz="295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successfully </a:t>
            </a:r>
            <a:r>
              <a:rPr sz="295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landed </a:t>
            </a:r>
            <a:r>
              <a:rPr sz="2950" spc="190" dirty="0">
                <a:solidFill>
                  <a:srgbClr val="FFFFFF"/>
                </a:solidFill>
                <a:latin typeface="Microsoft Sans Serif"/>
                <a:cs typeface="Microsoft Sans Serif"/>
              </a:rPr>
              <a:t>to </a:t>
            </a:r>
            <a:r>
              <a:rPr sz="295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a </a:t>
            </a:r>
            <a:r>
              <a:rPr sz="295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ground </a:t>
            </a:r>
            <a:r>
              <a:rPr sz="295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pad </a:t>
            </a:r>
            <a:r>
              <a:rPr sz="295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False </a:t>
            </a:r>
            <a:r>
              <a:rPr sz="2950" spc="-160" dirty="0">
                <a:solidFill>
                  <a:srgbClr val="FFFFFF"/>
                </a:solidFill>
                <a:latin typeface="Microsoft Sans Serif"/>
                <a:cs typeface="Microsoft Sans Serif"/>
              </a:rPr>
              <a:t>RTLS </a:t>
            </a:r>
            <a:r>
              <a:rPr sz="295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means </a:t>
            </a:r>
            <a:r>
              <a:rPr sz="295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295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mission </a:t>
            </a:r>
            <a:r>
              <a:rPr sz="2950" spc="165" dirty="0">
                <a:solidFill>
                  <a:srgbClr val="FFFFFF"/>
                </a:solidFill>
                <a:latin typeface="Microsoft Sans Serif"/>
                <a:cs typeface="Microsoft Sans Serif"/>
              </a:rPr>
              <a:t>outcome </a:t>
            </a:r>
            <a:r>
              <a:rPr sz="295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was </a:t>
            </a:r>
            <a:r>
              <a:rPr sz="295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unsuccessfully </a:t>
            </a:r>
            <a:r>
              <a:rPr sz="295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landed </a:t>
            </a:r>
            <a:r>
              <a:rPr sz="2950" spc="190" dirty="0">
                <a:solidFill>
                  <a:srgbClr val="FFFFFF"/>
                </a:solidFill>
                <a:latin typeface="Microsoft Sans Serif"/>
                <a:cs typeface="Microsoft Sans Serif"/>
              </a:rPr>
              <a:t>to </a:t>
            </a:r>
            <a:r>
              <a:rPr sz="295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a </a:t>
            </a:r>
            <a:r>
              <a:rPr sz="295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ground </a:t>
            </a:r>
            <a:r>
              <a:rPr sz="2950" spc="-77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pad.True</a:t>
            </a:r>
            <a:r>
              <a:rPr sz="2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-80" dirty="0">
                <a:solidFill>
                  <a:srgbClr val="FFFFFF"/>
                </a:solidFill>
                <a:latin typeface="Microsoft Sans Serif"/>
                <a:cs typeface="Microsoft Sans Serif"/>
              </a:rPr>
              <a:t>ASDS</a:t>
            </a:r>
            <a:r>
              <a:rPr sz="2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means</a:t>
            </a:r>
            <a:r>
              <a:rPr sz="2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9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mission</a:t>
            </a:r>
            <a:r>
              <a:rPr sz="2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165" dirty="0">
                <a:solidFill>
                  <a:srgbClr val="FFFFFF"/>
                </a:solidFill>
                <a:latin typeface="Microsoft Sans Serif"/>
                <a:cs typeface="Microsoft Sans Serif"/>
              </a:rPr>
              <a:t>outcome</a:t>
            </a:r>
            <a:r>
              <a:rPr sz="2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was</a:t>
            </a:r>
            <a:r>
              <a:rPr sz="2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successfully </a:t>
            </a:r>
            <a:r>
              <a:rPr sz="2950" spc="-76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landed </a:t>
            </a:r>
            <a:r>
              <a:rPr sz="295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on </a:t>
            </a:r>
            <a:r>
              <a:rPr sz="295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a </a:t>
            </a:r>
            <a:r>
              <a:rPr sz="295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drone </a:t>
            </a:r>
            <a:r>
              <a:rPr sz="295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ship </a:t>
            </a:r>
            <a:r>
              <a:rPr sz="295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False </a:t>
            </a:r>
            <a:r>
              <a:rPr sz="2950" spc="-80" dirty="0">
                <a:solidFill>
                  <a:srgbClr val="FFFFFF"/>
                </a:solidFill>
                <a:latin typeface="Microsoft Sans Serif"/>
                <a:cs typeface="Microsoft Sans Serif"/>
              </a:rPr>
              <a:t>ASDS </a:t>
            </a:r>
            <a:r>
              <a:rPr sz="295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means </a:t>
            </a:r>
            <a:r>
              <a:rPr sz="295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295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mission </a:t>
            </a:r>
            <a:r>
              <a:rPr sz="295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165" dirty="0">
                <a:solidFill>
                  <a:srgbClr val="FFFFFF"/>
                </a:solidFill>
                <a:latin typeface="Microsoft Sans Serif"/>
                <a:cs typeface="Microsoft Sans Serif"/>
              </a:rPr>
              <a:t>outcome</a:t>
            </a:r>
            <a:r>
              <a:rPr sz="2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was</a:t>
            </a:r>
            <a:r>
              <a:rPr sz="2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unsuccessfully</a:t>
            </a:r>
            <a:r>
              <a:rPr sz="2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landed</a:t>
            </a:r>
            <a:r>
              <a:rPr sz="2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on</a:t>
            </a:r>
            <a:r>
              <a:rPr sz="29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2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drone</a:t>
            </a:r>
            <a:r>
              <a:rPr sz="2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ship.</a:t>
            </a:r>
            <a:endParaRPr sz="2950">
              <a:latin typeface="Microsoft Sans Serif"/>
              <a:cs typeface="Microsoft Sans Serif"/>
            </a:endParaRPr>
          </a:p>
          <a:p>
            <a:pPr marL="12700" marR="958850" algn="just">
              <a:lnSpc>
                <a:spcPct val="111800"/>
              </a:lnSpc>
              <a:spcBef>
                <a:spcPts val="1980"/>
              </a:spcBef>
            </a:pPr>
            <a:r>
              <a:rPr sz="2950" spc="-55" dirty="0">
                <a:solidFill>
                  <a:srgbClr val="FFFFFF"/>
                </a:solidFill>
                <a:latin typeface="Microsoft Sans Serif"/>
                <a:cs typeface="Microsoft Sans Serif"/>
              </a:rPr>
              <a:t>We</a:t>
            </a:r>
            <a:r>
              <a:rPr sz="2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mainly</a:t>
            </a:r>
            <a:r>
              <a:rPr sz="2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convert</a:t>
            </a:r>
            <a:r>
              <a:rPr sz="2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those</a:t>
            </a:r>
            <a:r>
              <a:rPr sz="2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outcomes</a:t>
            </a:r>
            <a:r>
              <a:rPr sz="2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into</a:t>
            </a:r>
            <a:r>
              <a:rPr sz="2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Training</a:t>
            </a:r>
            <a:r>
              <a:rPr sz="2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Labels</a:t>
            </a:r>
            <a:r>
              <a:rPr sz="2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165" dirty="0">
                <a:solidFill>
                  <a:srgbClr val="FFFFFF"/>
                </a:solidFill>
                <a:latin typeface="Microsoft Sans Serif"/>
                <a:cs typeface="Microsoft Sans Serif"/>
              </a:rPr>
              <a:t>with </a:t>
            </a:r>
            <a:r>
              <a:rPr sz="2950" spc="-77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“1”</a:t>
            </a:r>
            <a:r>
              <a:rPr sz="29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means</a:t>
            </a:r>
            <a:r>
              <a:rPr sz="29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9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booster</a:t>
            </a:r>
            <a:r>
              <a:rPr sz="29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successfully</a:t>
            </a:r>
            <a:r>
              <a:rPr sz="29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landed,</a:t>
            </a:r>
            <a:r>
              <a:rPr sz="29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275" dirty="0">
                <a:solidFill>
                  <a:srgbClr val="FFFFFF"/>
                </a:solidFill>
                <a:latin typeface="Microsoft Sans Serif"/>
                <a:cs typeface="Microsoft Sans Serif"/>
              </a:rPr>
              <a:t>“0”</a:t>
            </a:r>
            <a:r>
              <a:rPr sz="29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means</a:t>
            </a:r>
            <a:r>
              <a:rPr sz="29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it</a:t>
            </a:r>
            <a:r>
              <a:rPr sz="29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was </a:t>
            </a:r>
            <a:r>
              <a:rPr sz="2950" spc="-7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unsuccessful.</a:t>
            </a:r>
            <a:endParaRPr sz="2950">
              <a:latin typeface="Microsoft Sans Serif"/>
              <a:cs typeface="Microsoft Sans Serif"/>
            </a:endParaRPr>
          </a:p>
          <a:p>
            <a:pPr marL="6597650">
              <a:lnSpc>
                <a:spcPct val="100000"/>
              </a:lnSpc>
              <a:spcBef>
                <a:spcPts val="2445"/>
              </a:spcBef>
            </a:pPr>
            <a:r>
              <a:rPr sz="2950" u="heavy" spc="11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GitHub</a:t>
            </a:r>
            <a:r>
              <a:rPr sz="2950" u="heavy" spc="-2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2950" u="heavy" spc="-8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URL:</a:t>
            </a:r>
            <a:r>
              <a:rPr sz="2950" u="heavy" spc="-2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2950" u="heavy" spc="2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Data</a:t>
            </a:r>
            <a:r>
              <a:rPr sz="2950" u="heavy" spc="-1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2950" u="heavy" spc="9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Wrangling</a:t>
            </a:r>
            <a:endParaRPr sz="295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2355758" y="2326761"/>
            <a:ext cx="6701155" cy="1047115"/>
          </a:xfrm>
          <a:custGeom>
            <a:avLst/>
            <a:gdLst/>
            <a:ahLst/>
            <a:cxnLst/>
            <a:rect l="l" t="t" r="r" b="b"/>
            <a:pathLst>
              <a:path w="6701155" h="1047114">
                <a:moveTo>
                  <a:pt x="6199236" y="0"/>
                </a:moveTo>
                <a:lnTo>
                  <a:pt x="501902" y="0"/>
                </a:lnTo>
                <a:lnTo>
                  <a:pt x="433018" y="113"/>
                </a:lnTo>
                <a:lnTo>
                  <a:pt x="373136" y="911"/>
                </a:lnTo>
                <a:lnTo>
                  <a:pt x="321439" y="3075"/>
                </a:lnTo>
                <a:lnTo>
                  <a:pt x="277107" y="7289"/>
                </a:lnTo>
                <a:lnTo>
                  <a:pt x="239324" y="14236"/>
                </a:lnTo>
                <a:lnTo>
                  <a:pt x="158609" y="47328"/>
                </a:lnTo>
                <a:lnTo>
                  <a:pt x="115136" y="77832"/>
                </a:lnTo>
                <a:lnTo>
                  <a:pt x="77716" y="115251"/>
                </a:lnTo>
                <a:lnTo>
                  <a:pt x="47210" y="158722"/>
                </a:lnTo>
                <a:lnTo>
                  <a:pt x="24482" y="207383"/>
                </a:lnTo>
                <a:lnTo>
                  <a:pt x="7173" y="277222"/>
                </a:lnTo>
                <a:lnTo>
                  <a:pt x="2960" y="321553"/>
                </a:lnTo>
                <a:lnTo>
                  <a:pt x="797" y="373250"/>
                </a:lnTo>
                <a:lnTo>
                  <a:pt x="0" y="433132"/>
                </a:lnTo>
                <a:lnTo>
                  <a:pt x="0" y="613956"/>
                </a:lnTo>
                <a:lnTo>
                  <a:pt x="797" y="673837"/>
                </a:lnTo>
                <a:lnTo>
                  <a:pt x="2960" y="725534"/>
                </a:lnTo>
                <a:lnTo>
                  <a:pt x="7173" y="769865"/>
                </a:lnTo>
                <a:lnTo>
                  <a:pt x="14119" y="807649"/>
                </a:lnTo>
                <a:lnTo>
                  <a:pt x="47210" y="888365"/>
                </a:lnTo>
                <a:lnTo>
                  <a:pt x="77716" y="931836"/>
                </a:lnTo>
                <a:lnTo>
                  <a:pt x="115136" y="969255"/>
                </a:lnTo>
                <a:lnTo>
                  <a:pt x="158609" y="999760"/>
                </a:lnTo>
                <a:lnTo>
                  <a:pt x="207272" y="1022487"/>
                </a:lnTo>
                <a:lnTo>
                  <a:pt x="277107" y="1039799"/>
                </a:lnTo>
                <a:lnTo>
                  <a:pt x="321439" y="1044013"/>
                </a:lnTo>
                <a:lnTo>
                  <a:pt x="373136" y="1046177"/>
                </a:lnTo>
                <a:lnTo>
                  <a:pt x="433018" y="1046974"/>
                </a:lnTo>
                <a:lnTo>
                  <a:pt x="501902" y="1047088"/>
                </a:lnTo>
                <a:lnTo>
                  <a:pt x="6199236" y="1047088"/>
                </a:lnTo>
                <a:lnTo>
                  <a:pt x="6268120" y="1046974"/>
                </a:lnTo>
                <a:lnTo>
                  <a:pt x="6328002" y="1046177"/>
                </a:lnTo>
                <a:lnTo>
                  <a:pt x="6379699" y="1044013"/>
                </a:lnTo>
                <a:lnTo>
                  <a:pt x="6424031" y="1039799"/>
                </a:lnTo>
                <a:lnTo>
                  <a:pt x="6461813" y="1032851"/>
                </a:lnTo>
                <a:lnTo>
                  <a:pt x="6542529" y="999760"/>
                </a:lnTo>
                <a:lnTo>
                  <a:pt x="6586001" y="969255"/>
                </a:lnTo>
                <a:lnTo>
                  <a:pt x="6623422" y="931836"/>
                </a:lnTo>
                <a:lnTo>
                  <a:pt x="6653928" y="888365"/>
                </a:lnTo>
                <a:lnTo>
                  <a:pt x="6676656" y="839704"/>
                </a:lnTo>
                <a:lnTo>
                  <a:pt x="6693965" y="769865"/>
                </a:lnTo>
                <a:lnTo>
                  <a:pt x="6698178" y="725534"/>
                </a:lnTo>
                <a:lnTo>
                  <a:pt x="6700341" y="673837"/>
                </a:lnTo>
                <a:lnTo>
                  <a:pt x="6701138" y="613956"/>
                </a:lnTo>
                <a:lnTo>
                  <a:pt x="6701138" y="433132"/>
                </a:lnTo>
                <a:lnTo>
                  <a:pt x="6700341" y="373250"/>
                </a:lnTo>
                <a:lnTo>
                  <a:pt x="6698178" y="321553"/>
                </a:lnTo>
                <a:lnTo>
                  <a:pt x="6693965" y="277222"/>
                </a:lnTo>
                <a:lnTo>
                  <a:pt x="6687018" y="239438"/>
                </a:lnTo>
                <a:lnTo>
                  <a:pt x="6653928" y="158722"/>
                </a:lnTo>
                <a:lnTo>
                  <a:pt x="6623422" y="115251"/>
                </a:lnTo>
                <a:lnTo>
                  <a:pt x="6586001" y="77832"/>
                </a:lnTo>
                <a:lnTo>
                  <a:pt x="6542529" y="47328"/>
                </a:lnTo>
                <a:lnTo>
                  <a:pt x="6493866" y="24601"/>
                </a:lnTo>
                <a:lnTo>
                  <a:pt x="6424031" y="7289"/>
                </a:lnTo>
                <a:lnTo>
                  <a:pt x="6379699" y="3075"/>
                </a:lnTo>
                <a:lnTo>
                  <a:pt x="6328002" y="911"/>
                </a:lnTo>
                <a:lnTo>
                  <a:pt x="6268120" y="113"/>
                </a:lnTo>
                <a:lnTo>
                  <a:pt x="6199236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3147161" y="2406728"/>
            <a:ext cx="5118735" cy="863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5275" marR="5080" indent="-283210">
              <a:lnSpc>
                <a:spcPct val="112200"/>
              </a:lnSpc>
              <a:spcBef>
                <a:spcPts val="95"/>
              </a:spcBef>
            </a:pPr>
            <a:r>
              <a:rPr sz="2450" spc="110" dirty="0">
                <a:latin typeface="Microsoft Sans Serif"/>
                <a:cs typeface="Microsoft Sans Serif"/>
              </a:rPr>
              <a:t>Perform</a:t>
            </a:r>
            <a:r>
              <a:rPr sz="2450" spc="-85" dirty="0">
                <a:latin typeface="Microsoft Sans Serif"/>
                <a:cs typeface="Microsoft Sans Serif"/>
              </a:rPr>
              <a:t> </a:t>
            </a:r>
            <a:r>
              <a:rPr sz="2450" spc="135" dirty="0">
                <a:latin typeface="Microsoft Sans Serif"/>
                <a:cs typeface="Microsoft Sans Serif"/>
              </a:rPr>
              <a:t>exploratory</a:t>
            </a:r>
            <a:r>
              <a:rPr sz="2450" spc="-85" dirty="0">
                <a:latin typeface="Microsoft Sans Serif"/>
                <a:cs typeface="Microsoft Sans Serif"/>
              </a:rPr>
              <a:t> </a:t>
            </a:r>
            <a:r>
              <a:rPr sz="2450" spc="60" dirty="0">
                <a:latin typeface="Microsoft Sans Serif"/>
                <a:cs typeface="Microsoft Sans Serif"/>
              </a:rPr>
              <a:t>Data</a:t>
            </a:r>
            <a:r>
              <a:rPr sz="2450" spc="-85" dirty="0">
                <a:latin typeface="Microsoft Sans Serif"/>
                <a:cs typeface="Microsoft Sans Serif"/>
              </a:rPr>
              <a:t> </a:t>
            </a:r>
            <a:r>
              <a:rPr sz="2450" spc="75" dirty="0">
                <a:latin typeface="Microsoft Sans Serif"/>
                <a:cs typeface="Microsoft Sans Serif"/>
              </a:rPr>
              <a:t>Analysis </a:t>
            </a:r>
            <a:r>
              <a:rPr sz="2450" spc="-635" dirty="0">
                <a:latin typeface="Microsoft Sans Serif"/>
                <a:cs typeface="Microsoft Sans Serif"/>
              </a:rPr>
              <a:t> </a:t>
            </a:r>
            <a:r>
              <a:rPr sz="2450" spc="114" dirty="0">
                <a:latin typeface="Microsoft Sans Serif"/>
                <a:cs typeface="Microsoft Sans Serif"/>
              </a:rPr>
              <a:t>and</a:t>
            </a:r>
            <a:r>
              <a:rPr sz="2450" spc="-75" dirty="0">
                <a:latin typeface="Microsoft Sans Serif"/>
                <a:cs typeface="Microsoft Sans Serif"/>
              </a:rPr>
              <a:t> </a:t>
            </a:r>
            <a:r>
              <a:rPr sz="2450" spc="140" dirty="0">
                <a:latin typeface="Microsoft Sans Serif"/>
                <a:cs typeface="Microsoft Sans Serif"/>
              </a:rPr>
              <a:t>determine</a:t>
            </a:r>
            <a:r>
              <a:rPr sz="2450" spc="-70" dirty="0">
                <a:latin typeface="Microsoft Sans Serif"/>
                <a:cs typeface="Microsoft Sans Serif"/>
              </a:rPr>
              <a:t> </a:t>
            </a:r>
            <a:r>
              <a:rPr sz="2450" spc="90" dirty="0">
                <a:latin typeface="Microsoft Sans Serif"/>
                <a:cs typeface="Microsoft Sans Serif"/>
              </a:rPr>
              <a:t>Training</a:t>
            </a:r>
            <a:r>
              <a:rPr sz="2450" spc="-75" dirty="0">
                <a:latin typeface="Microsoft Sans Serif"/>
                <a:cs typeface="Microsoft Sans Serif"/>
              </a:rPr>
              <a:t> </a:t>
            </a:r>
            <a:r>
              <a:rPr sz="2450" spc="65" dirty="0">
                <a:latin typeface="Microsoft Sans Serif"/>
                <a:cs typeface="Microsoft Sans Serif"/>
              </a:rPr>
              <a:t>Labels</a:t>
            </a:r>
            <a:endParaRPr sz="245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2355645" y="3974696"/>
            <a:ext cx="6701790" cy="1047115"/>
          </a:xfrm>
          <a:custGeom>
            <a:avLst/>
            <a:gdLst/>
            <a:ahLst/>
            <a:cxnLst/>
            <a:rect l="l" t="t" r="r" b="b"/>
            <a:pathLst>
              <a:path w="6701790" h="1047114">
                <a:moveTo>
                  <a:pt x="6156786" y="0"/>
                </a:moveTo>
                <a:lnTo>
                  <a:pt x="544580" y="0"/>
                </a:lnTo>
                <a:lnTo>
                  <a:pt x="470100" y="120"/>
                </a:lnTo>
                <a:lnTo>
                  <a:pt x="405355" y="966"/>
                </a:lnTo>
                <a:lnTo>
                  <a:pt x="349460" y="3263"/>
                </a:lnTo>
                <a:lnTo>
                  <a:pt x="301530" y="7735"/>
                </a:lnTo>
                <a:lnTo>
                  <a:pt x="260679" y="15107"/>
                </a:lnTo>
                <a:lnTo>
                  <a:pt x="181304" y="46204"/>
                </a:lnTo>
                <a:lnTo>
                  <a:pt x="140416" y="72318"/>
                </a:lnTo>
                <a:lnTo>
                  <a:pt x="103906" y="103903"/>
                </a:lnTo>
                <a:lnTo>
                  <a:pt x="72320" y="140412"/>
                </a:lnTo>
                <a:lnTo>
                  <a:pt x="46204" y="181300"/>
                </a:lnTo>
                <a:lnTo>
                  <a:pt x="26103" y="226021"/>
                </a:lnTo>
                <a:lnTo>
                  <a:pt x="8325" y="298191"/>
                </a:lnTo>
                <a:lnTo>
                  <a:pt x="3761" y="344945"/>
                </a:lnTo>
                <a:lnTo>
                  <a:pt x="1262" y="398330"/>
                </a:lnTo>
                <a:lnTo>
                  <a:pt x="213" y="457983"/>
                </a:lnTo>
                <a:lnTo>
                  <a:pt x="0" y="523544"/>
                </a:lnTo>
                <a:lnTo>
                  <a:pt x="213" y="589104"/>
                </a:lnTo>
                <a:lnTo>
                  <a:pt x="1262" y="648758"/>
                </a:lnTo>
                <a:lnTo>
                  <a:pt x="3761" y="702143"/>
                </a:lnTo>
                <a:lnTo>
                  <a:pt x="8325" y="748897"/>
                </a:lnTo>
                <a:lnTo>
                  <a:pt x="15568" y="788659"/>
                </a:lnTo>
                <a:lnTo>
                  <a:pt x="46204" y="865787"/>
                </a:lnTo>
                <a:lnTo>
                  <a:pt x="72320" y="906675"/>
                </a:lnTo>
                <a:lnTo>
                  <a:pt x="103906" y="943184"/>
                </a:lnTo>
                <a:lnTo>
                  <a:pt x="140416" y="974769"/>
                </a:lnTo>
                <a:lnTo>
                  <a:pt x="181304" y="1000884"/>
                </a:lnTo>
                <a:lnTo>
                  <a:pt x="226024" y="1020982"/>
                </a:lnTo>
                <a:lnTo>
                  <a:pt x="301530" y="1039353"/>
                </a:lnTo>
                <a:lnTo>
                  <a:pt x="349460" y="1043825"/>
                </a:lnTo>
                <a:lnTo>
                  <a:pt x="405355" y="1046121"/>
                </a:lnTo>
                <a:lnTo>
                  <a:pt x="470100" y="1046967"/>
                </a:lnTo>
                <a:lnTo>
                  <a:pt x="544580" y="1047088"/>
                </a:lnTo>
                <a:lnTo>
                  <a:pt x="6156786" y="1047088"/>
                </a:lnTo>
                <a:lnTo>
                  <a:pt x="6231265" y="1046967"/>
                </a:lnTo>
                <a:lnTo>
                  <a:pt x="6296010" y="1046121"/>
                </a:lnTo>
                <a:lnTo>
                  <a:pt x="6351906" y="1043825"/>
                </a:lnTo>
                <a:lnTo>
                  <a:pt x="6399836" y="1039353"/>
                </a:lnTo>
                <a:lnTo>
                  <a:pt x="6440686" y="1031980"/>
                </a:lnTo>
                <a:lnTo>
                  <a:pt x="6520062" y="1000884"/>
                </a:lnTo>
                <a:lnTo>
                  <a:pt x="6560950" y="974769"/>
                </a:lnTo>
                <a:lnTo>
                  <a:pt x="6597460" y="943184"/>
                </a:lnTo>
                <a:lnTo>
                  <a:pt x="6629046" y="906675"/>
                </a:lnTo>
                <a:lnTo>
                  <a:pt x="6655162" y="865787"/>
                </a:lnTo>
                <a:lnTo>
                  <a:pt x="6675262" y="821067"/>
                </a:lnTo>
                <a:lnTo>
                  <a:pt x="6693041" y="748897"/>
                </a:lnTo>
                <a:lnTo>
                  <a:pt x="6697604" y="702143"/>
                </a:lnTo>
                <a:lnTo>
                  <a:pt x="6700104" y="648758"/>
                </a:lnTo>
                <a:lnTo>
                  <a:pt x="6701153" y="589104"/>
                </a:lnTo>
                <a:lnTo>
                  <a:pt x="6701366" y="523544"/>
                </a:lnTo>
                <a:lnTo>
                  <a:pt x="6701153" y="457983"/>
                </a:lnTo>
                <a:lnTo>
                  <a:pt x="6700104" y="398330"/>
                </a:lnTo>
                <a:lnTo>
                  <a:pt x="6697604" y="344945"/>
                </a:lnTo>
                <a:lnTo>
                  <a:pt x="6693041" y="298191"/>
                </a:lnTo>
                <a:lnTo>
                  <a:pt x="6685798" y="258429"/>
                </a:lnTo>
                <a:lnTo>
                  <a:pt x="6655162" y="181300"/>
                </a:lnTo>
                <a:lnTo>
                  <a:pt x="6629046" y="140412"/>
                </a:lnTo>
                <a:lnTo>
                  <a:pt x="6597460" y="103903"/>
                </a:lnTo>
                <a:lnTo>
                  <a:pt x="6560950" y="72318"/>
                </a:lnTo>
                <a:lnTo>
                  <a:pt x="6520062" y="46204"/>
                </a:lnTo>
                <a:lnTo>
                  <a:pt x="6475342" y="26106"/>
                </a:lnTo>
                <a:lnTo>
                  <a:pt x="6399836" y="7735"/>
                </a:lnTo>
                <a:lnTo>
                  <a:pt x="6351906" y="3263"/>
                </a:lnTo>
                <a:lnTo>
                  <a:pt x="6296010" y="966"/>
                </a:lnTo>
                <a:lnTo>
                  <a:pt x="6231265" y="120"/>
                </a:lnTo>
                <a:lnTo>
                  <a:pt x="6156786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2355758" y="5166039"/>
            <a:ext cx="6701155" cy="1047115"/>
          </a:xfrm>
          <a:custGeom>
            <a:avLst/>
            <a:gdLst/>
            <a:ahLst/>
            <a:cxnLst/>
            <a:rect l="l" t="t" r="r" b="b"/>
            <a:pathLst>
              <a:path w="6701155" h="1047114">
                <a:moveTo>
                  <a:pt x="6199236" y="0"/>
                </a:moveTo>
                <a:lnTo>
                  <a:pt x="501902" y="0"/>
                </a:lnTo>
                <a:lnTo>
                  <a:pt x="433018" y="113"/>
                </a:lnTo>
                <a:lnTo>
                  <a:pt x="373136" y="911"/>
                </a:lnTo>
                <a:lnTo>
                  <a:pt x="321439" y="3075"/>
                </a:lnTo>
                <a:lnTo>
                  <a:pt x="277107" y="7289"/>
                </a:lnTo>
                <a:lnTo>
                  <a:pt x="239324" y="14236"/>
                </a:lnTo>
                <a:lnTo>
                  <a:pt x="158609" y="47328"/>
                </a:lnTo>
                <a:lnTo>
                  <a:pt x="115136" y="77832"/>
                </a:lnTo>
                <a:lnTo>
                  <a:pt x="77716" y="115251"/>
                </a:lnTo>
                <a:lnTo>
                  <a:pt x="47210" y="158722"/>
                </a:lnTo>
                <a:lnTo>
                  <a:pt x="24482" y="207384"/>
                </a:lnTo>
                <a:lnTo>
                  <a:pt x="7173" y="277222"/>
                </a:lnTo>
                <a:lnTo>
                  <a:pt x="2960" y="321554"/>
                </a:lnTo>
                <a:lnTo>
                  <a:pt x="797" y="373251"/>
                </a:lnTo>
                <a:lnTo>
                  <a:pt x="0" y="433132"/>
                </a:lnTo>
                <a:lnTo>
                  <a:pt x="0" y="613956"/>
                </a:lnTo>
                <a:lnTo>
                  <a:pt x="797" y="673837"/>
                </a:lnTo>
                <a:lnTo>
                  <a:pt x="2960" y="725534"/>
                </a:lnTo>
                <a:lnTo>
                  <a:pt x="7173" y="769866"/>
                </a:lnTo>
                <a:lnTo>
                  <a:pt x="14119" y="807650"/>
                </a:lnTo>
                <a:lnTo>
                  <a:pt x="47210" y="888366"/>
                </a:lnTo>
                <a:lnTo>
                  <a:pt x="77716" y="931837"/>
                </a:lnTo>
                <a:lnTo>
                  <a:pt x="115136" y="969256"/>
                </a:lnTo>
                <a:lnTo>
                  <a:pt x="158609" y="999761"/>
                </a:lnTo>
                <a:lnTo>
                  <a:pt x="207272" y="1022488"/>
                </a:lnTo>
                <a:lnTo>
                  <a:pt x="277107" y="1039799"/>
                </a:lnTo>
                <a:lnTo>
                  <a:pt x="321439" y="1044013"/>
                </a:lnTo>
                <a:lnTo>
                  <a:pt x="373136" y="1046177"/>
                </a:lnTo>
                <a:lnTo>
                  <a:pt x="433018" y="1046974"/>
                </a:lnTo>
                <a:lnTo>
                  <a:pt x="501902" y="1047088"/>
                </a:lnTo>
                <a:lnTo>
                  <a:pt x="6199236" y="1047088"/>
                </a:lnTo>
                <a:lnTo>
                  <a:pt x="6268120" y="1046974"/>
                </a:lnTo>
                <a:lnTo>
                  <a:pt x="6328002" y="1046177"/>
                </a:lnTo>
                <a:lnTo>
                  <a:pt x="6379699" y="1044013"/>
                </a:lnTo>
                <a:lnTo>
                  <a:pt x="6424031" y="1039799"/>
                </a:lnTo>
                <a:lnTo>
                  <a:pt x="6461813" y="1032852"/>
                </a:lnTo>
                <a:lnTo>
                  <a:pt x="6542529" y="999761"/>
                </a:lnTo>
                <a:lnTo>
                  <a:pt x="6586001" y="969256"/>
                </a:lnTo>
                <a:lnTo>
                  <a:pt x="6623422" y="931837"/>
                </a:lnTo>
                <a:lnTo>
                  <a:pt x="6653928" y="888366"/>
                </a:lnTo>
                <a:lnTo>
                  <a:pt x="6676656" y="839705"/>
                </a:lnTo>
                <a:lnTo>
                  <a:pt x="6693965" y="769866"/>
                </a:lnTo>
                <a:lnTo>
                  <a:pt x="6698178" y="725534"/>
                </a:lnTo>
                <a:lnTo>
                  <a:pt x="6700341" y="673837"/>
                </a:lnTo>
                <a:lnTo>
                  <a:pt x="6701138" y="613956"/>
                </a:lnTo>
                <a:lnTo>
                  <a:pt x="6701138" y="433132"/>
                </a:lnTo>
                <a:lnTo>
                  <a:pt x="6700341" y="373251"/>
                </a:lnTo>
                <a:lnTo>
                  <a:pt x="6698178" y="321554"/>
                </a:lnTo>
                <a:lnTo>
                  <a:pt x="6693965" y="277222"/>
                </a:lnTo>
                <a:lnTo>
                  <a:pt x="6687018" y="239438"/>
                </a:lnTo>
                <a:lnTo>
                  <a:pt x="6653928" y="158722"/>
                </a:lnTo>
                <a:lnTo>
                  <a:pt x="6623422" y="115251"/>
                </a:lnTo>
                <a:lnTo>
                  <a:pt x="6586001" y="77832"/>
                </a:lnTo>
                <a:lnTo>
                  <a:pt x="6542529" y="47328"/>
                </a:lnTo>
                <a:lnTo>
                  <a:pt x="6493866" y="24601"/>
                </a:lnTo>
                <a:lnTo>
                  <a:pt x="6424031" y="7289"/>
                </a:lnTo>
                <a:lnTo>
                  <a:pt x="6379699" y="3075"/>
                </a:lnTo>
                <a:lnTo>
                  <a:pt x="6328002" y="911"/>
                </a:lnTo>
                <a:lnTo>
                  <a:pt x="6268120" y="113"/>
                </a:lnTo>
                <a:lnTo>
                  <a:pt x="6199236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2355758" y="6357383"/>
            <a:ext cx="6701155" cy="1047115"/>
          </a:xfrm>
          <a:custGeom>
            <a:avLst/>
            <a:gdLst/>
            <a:ahLst/>
            <a:cxnLst/>
            <a:rect l="l" t="t" r="r" b="b"/>
            <a:pathLst>
              <a:path w="6701155" h="1047115">
                <a:moveTo>
                  <a:pt x="6199236" y="0"/>
                </a:moveTo>
                <a:lnTo>
                  <a:pt x="501902" y="0"/>
                </a:lnTo>
                <a:lnTo>
                  <a:pt x="433018" y="113"/>
                </a:lnTo>
                <a:lnTo>
                  <a:pt x="373136" y="911"/>
                </a:lnTo>
                <a:lnTo>
                  <a:pt x="321439" y="3075"/>
                </a:lnTo>
                <a:lnTo>
                  <a:pt x="277107" y="7289"/>
                </a:lnTo>
                <a:lnTo>
                  <a:pt x="239324" y="14236"/>
                </a:lnTo>
                <a:lnTo>
                  <a:pt x="158609" y="47328"/>
                </a:lnTo>
                <a:lnTo>
                  <a:pt x="115136" y="77832"/>
                </a:lnTo>
                <a:lnTo>
                  <a:pt x="77716" y="115251"/>
                </a:lnTo>
                <a:lnTo>
                  <a:pt x="47210" y="158722"/>
                </a:lnTo>
                <a:lnTo>
                  <a:pt x="24482" y="207383"/>
                </a:lnTo>
                <a:lnTo>
                  <a:pt x="7173" y="277222"/>
                </a:lnTo>
                <a:lnTo>
                  <a:pt x="2960" y="321553"/>
                </a:lnTo>
                <a:lnTo>
                  <a:pt x="797" y="373250"/>
                </a:lnTo>
                <a:lnTo>
                  <a:pt x="0" y="433132"/>
                </a:lnTo>
                <a:lnTo>
                  <a:pt x="0" y="613955"/>
                </a:lnTo>
                <a:lnTo>
                  <a:pt x="797" y="673837"/>
                </a:lnTo>
                <a:lnTo>
                  <a:pt x="2960" y="725534"/>
                </a:lnTo>
                <a:lnTo>
                  <a:pt x="7173" y="769865"/>
                </a:lnTo>
                <a:lnTo>
                  <a:pt x="14119" y="807649"/>
                </a:lnTo>
                <a:lnTo>
                  <a:pt x="47210" y="888365"/>
                </a:lnTo>
                <a:lnTo>
                  <a:pt x="77716" y="931836"/>
                </a:lnTo>
                <a:lnTo>
                  <a:pt x="115136" y="969255"/>
                </a:lnTo>
                <a:lnTo>
                  <a:pt x="158609" y="999760"/>
                </a:lnTo>
                <a:lnTo>
                  <a:pt x="207272" y="1022487"/>
                </a:lnTo>
                <a:lnTo>
                  <a:pt x="277107" y="1039799"/>
                </a:lnTo>
                <a:lnTo>
                  <a:pt x="321439" y="1044013"/>
                </a:lnTo>
                <a:lnTo>
                  <a:pt x="373136" y="1046177"/>
                </a:lnTo>
                <a:lnTo>
                  <a:pt x="433018" y="1046974"/>
                </a:lnTo>
                <a:lnTo>
                  <a:pt x="501902" y="1047088"/>
                </a:lnTo>
                <a:lnTo>
                  <a:pt x="6199236" y="1047088"/>
                </a:lnTo>
                <a:lnTo>
                  <a:pt x="6268120" y="1046974"/>
                </a:lnTo>
                <a:lnTo>
                  <a:pt x="6328002" y="1046177"/>
                </a:lnTo>
                <a:lnTo>
                  <a:pt x="6379699" y="1044013"/>
                </a:lnTo>
                <a:lnTo>
                  <a:pt x="6424031" y="1039799"/>
                </a:lnTo>
                <a:lnTo>
                  <a:pt x="6461813" y="1032851"/>
                </a:lnTo>
                <a:lnTo>
                  <a:pt x="6542529" y="999760"/>
                </a:lnTo>
                <a:lnTo>
                  <a:pt x="6586001" y="969255"/>
                </a:lnTo>
                <a:lnTo>
                  <a:pt x="6623422" y="931836"/>
                </a:lnTo>
                <a:lnTo>
                  <a:pt x="6653928" y="888365"/>
                </a:lnTo>
                <a:lnTo>
                  <a:pt x="6676656" y="839704"/>
                </a:lnTo>
                <a:lnTo>
                  <a:pt x="6693965" y="769865"/>
                </a:lnTo>
                <a:lnTo>
                  <a:pt x="6698178" y="725534"/>
                </a:lnTo>
                <a:lnTo>
                  <a:pt x="6700341" y="673837"/>
                </a:lnTo>
                <a:lnTo>
                  <a:pt x="6701138" y="613955"/>
                </a:lnTo>
                <a:lnTo>
                  <a:pt x="6701138" y="433132"/>
                </a:lnTo>
                <a:lnTo>
                  <a:pt x="6700341" y="373250"/>
                </a:lnTo>
                <a:lnTo>
                  <a:pt x="6698178" y="321553"/>
                </a:lnTo>
                <a:lnTo>
                  <a:pt x="6693965" y="277222"/>
                </a:lnTo>
                <a:lnTo>
                  <a:pt x="6687018" y="239438"/>
                </a:lnTo>
                <a:lnTo>
                  <a:pt x="6653928" y="158722"/>
                </a:lnTo>
                <a:lnTo>
                  <a:pt x="6623422" y="115251"/>
                </a:lnTo>
                <a:lnTo>
                  <a:pt x="6586001" y="77832"/>
                </a:lnTo>
                <a:lnTo>
                  <a:pt x="6542529" y="47328"/>
                </a:lnTo>
                <a:lnTo>
                  <a:pt x="6493866" y="24601"/>
                </a:lnTo>
                <a:lnTo>
                  <a:pt x="6424031" y="7289"/>
                </a:lnTo>
                <a:lnTo>
                  <a:pt x="6379699" y="3075"/>
                </a:lnTo>
                <a:lnTo>
                  <a:pt x="6328002" y="911"/>
                </a:lnTo>
                <a:lnTo>
                  <a:pt x="6268120" y="113"/>
                </a:lnTo>
                <a:lnTo>
                  <a:pt x="6199236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2856123" y="4054664"/>
            <a:ext cx="5701030" cy="3246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28930" marR="321310" algn="ctr">
              <a:lnSpc>
                <a:spcPct val="112200"/>
              </a:lnSpc>
              <a:spcBef>
                <a:spcPts val="95"/>
              </a:spcBef>
            </a:pPr>
            <a:r>
              <a:rPr sz="2450" spc="105" dirty="0">
                <a:latin typeface="Microsoft Sans Serif"/>
                <a:cs typeface="Microsoft Sans Serif"/>
              </a:rPr>
              <a:t>Calculate</a:t>
            </a:r>
            <a:r>
              <a:rPr sz="2450" spc="-80" dirty="0">
                <a:latin typeface="Microsoft Sans Serif"/>
                <a:cs typeface="Microsoft Sans Serif"/>
              </a:rPr>
              <a:t> </a:t>
            </a:r>
            <a:r>
              <a:rPr sz="2450" spc="145" dirty="0">
                <a:latin typeface="Microsoft Sans Serif"/>
                <a:cs typeface="Microsoft Sans Serif"/>
              </a:rPr>
              <a:t>the</a:t>
            </a:r>
            <a:r>
              <a:rPr sz="2450" spc="-75" dirty="0">
                <a:latin typeface="Microsoft Sans Serif"/>
                <a:cs typeface="Microsoft Sans Serif"/>
              </a:rPr>
              <a:t> </a:t>
            </a:r>
            <a:r>
              <a:rPr sz="2450" spc="155" dirty="0">
                <a:latin typeface="Microsoft Sans Serif"/>
                <a:cs typeface="Microsoft Sans Serif"/>
              </a:rPr>
              <a:t>number</a:t>
            </a:r>
            <a:r>
              <a:rPr sz="2450" spc="-80" dirty="0">
                <a:latin typeface="Microsoft Sans Serif"/>
                <a:cs typeface="Microsoft Sans Serif"/>
              </a:rPr>
              <a:t> </a:t>
            </a:r>
            <a:r>
              <a:rPr sz="2450" spc="180" dirty="0">
                <a:latin typeface="Microsoft Sans Serif"/>
                <a:cs typeface="Microsoft Sans Serif"/>
              </a:rPr>
              <a:t>of</a:t>
            </a:r>
            <a:r>
              <a:rPr sz="2450" spc="-75" dirty="0">
                <a:latin typeface="Microsoft Sans Serif"/>
                <a:cs typeface="Microsoft Sans Serif"/>
              </a:rPr>
              <a:t> </a:t>
            </a:r>
            <a:r>
              <a:rPr sz="2450" spc="100" dirty="0">
                <a:latin typeface="Microsoft Sans Serif"/>
                <a:cs typeface="Microsoft Sans Serif"/>
              </a:rPr>
              <a:t>launches </a:t>
            </a:r>
            <a:r>
              <a:rPr sz="2450" spc="-635" dirty="0">
                <a:latin typeface="Microsoft Sans Serif"/>
                <a:cs typeface="Microsoft Sans Serif"/>
              </a:rPr>
              <a:t> </a:t>
            </a:r>
            <a:r>
              <a:rPr sz="2450" spc="145" dirty="0">
                <a:latin typeface="Microsoft Sans Serif"/>
                <a:cs typeface="Microsoft Sans Serif"/>
              </a:rPr>
              <a:t>on</a:t>
            </a:r>
            <a:r>
              <a:rPr sz="2450" spc="-70" dirty="0">
                <a:latin typeface="Microsoft Sans Serif"/>
                <a:cs typeface="Microsoft Sans Serif"/>
              </a:rPr>
              <a:t> </a:t>
            </a:r>
            <a:r>
              <a:rPr sz="2450" spc="105" dirty="0">
                <a:latin typeface="Microsoft Sans Serif"/>
                <a:cs typeface="Microsoft Sans Serif"/>
              </a:rPr>
              <a:t>each</a:t>
            </a:r>
            <a:r>
              <a:rPr sz="2450" spc="-65" dirty="0">
                <a:latin typeface="Microsoft Sans Serif"/>
                <a:cs typeface="Microsoft Sans Serif"/>
              </a:rPr>
              <a:t> </a:t>
            </a:r>
            <a:r>
              <a:rPr sz="2450" spc="100" dirty="0">
                <a:latin typeface="Microsoft Sans Serif"/>
                <a:cs typeface="Microsoft Sans Serif"/>
              </a:rPr>
              <a:t>site</a:t>
            </a:r>
            <a:endParaRPr sz="2450">
              <a:latin typeface="Microsoft Sans Serif"/>
              <a:cs typeface="Microsoft Sans Serif"/>
            </a:endParaRPr>
          </a:p>
          <a:p>
            <a:pPr marL="12700" marR="5080" algn="ctr">
              <a:lnSpc>
                <a:spcPct val="112200"/>
              </a:lnSpc>
              <a:spcBef>
                <a:spcPts val="2780"/>
              </a:spcBef>
            </a:pPr>
            <a:r>
              <a:rPr sz="2450" spc="105" dirty="0">
                <a:latin typeface="Microsoft Sans Serif"/>
                <a:cs typeface="Microsoft Sans Serif"/>
              </a:rPr>
              <a:t>Calculate</a:t>
            </a:r>
            <a:r>
              <a:rPr sz="2450" spc="-80" dirty="0">
                <a:latin typeface="Microsoft Sans Serif"/>
                <a:cs typeface="Microsoft Sans Serif"/>
              </a:rPr>
              <a:t> </a:t>
            </a:r>
            <a:r>
              <a:rPr sz="2450" spc="145" dirty="0">
                <a:latin typeface="Microsoft Sans Serif"/>
                <a:cs typeface="Microsoft Sans Serif"/>
              </a:rPr>
              <a:t>the</a:t>
            </a:r>
            <a:r>
              <a:rPr sz="2450" spc="-75" dirty="0">
                <a:latin typeface="Microsoft Sans Serif"/>
                <a:cs typeface="Microsoft Sans Serif"/>
              </a:rPr>
              <a:t> </a:t>
            </a:r>
            <a:r>
              <a:rPr sz="2450" spc="155" dirty="0">
                <a:latin typeface="Microsoft Sans Serif"/>
                <a:cs typeface="Microsoft Sans Serif"/>
              </a:rPr>
              <a:t>number</a:t>
            </a:r>
            <a:r>
              <a:rPr sz="2450" spc="-75" dirty="0">
                <a:latin typeface="Microsoft Sans Serif"/>
                <a:cs typeface="Microsoft Sans Serif"/>
              </a:rPr>
              <a:t> </a:t>
            </a:r>
            <a:r>
              <a:rPr sz="2450" spc="114" dirty="0">
                <a:latin typeface="Microsoft Sans Serif"/>
                <a:cs typeface="Microsoft Sans Serif"/>
              </a:rPr>
              <a:t>and</a:t>
            </a:r>
            <a:r>
              <a:rPr sz="2450" spc="-75" dirty="0">
                <a:latin typeface="Microsoft Sans Serif"/>
                <a:cs typeface="Microsoft Sans Serif"/>
              </a:rPr>
              <a:t> </a:t>
            </a:r>
            <a:r>
              <a:rPr sz="2450" spc="145" dirty="0">
                <a:latin typeface="Microsoft Sans Serif"/>
                <a:cs typeface="Microsoft Sans Serif"/>
              </a:rPr>
              <a:t>occurrence </a:t>
            </a:r>
            <a:r>
              <a:rPr sz="2450" spc="-640" dirty="0">
                <a:latin typeface="Microsoft Sans Serif"/>
                <a:cs typeface="Microsoft Sans Serif"/>
              </a:rPr>
              <a:t> </a:t>
            </a:r>
            <a:r>
              <a:rPr sz="2450" spc="180" dirty="0">
                <a:latin typeface="Microsoft Sans Serif"/>
                <a:cs typeface="Microsoft Sans Serif"/>
              </a:rPr>
              <a:t>of</a:t>
            </a:r>
            <a:r>
              <a:rPr sz="2450" spc="-70" dirty="0">
                <a:latin typeface="Microsoft Sans Serif"/>
                <a:cs typeface="Microsoft Sans Serif"/>
              </a:rPr>
              <a:t> </a:t>
            </a:r>
            <a:r>
              <a:rPr sz="2450" spc="105" dirty="0">
                <a:latin typeface="Microsoft Sans Serif"/>
                <a:cs typeface="Microsoft Sans Serif"/>
              </a:rPr>
              <a:t>each</a:t>
            </a:r>
            <a:r>
              <a:rPr sz="2450" spc="-65" dirty="0">
                <a:latin typeface="Microsoft Sans Serif"/>
                <a:cs typeface="Microsoft Sans Serif"/>
              </a:rPr>
              <a:t> </a:t>
            </a:r>
            <a:r>
              <a:rPr sz="2450" spc="170" dirty="0">
                <a:latin typeface="Microsoft Sans Serif"/>
                <a:cs typeface="Microsoft Sans Serif"/>
              </a:rPr>
              <a:t>orbit</a:t>
            </a:r>
            <a:endParaRPr sz="2450">
              <a:latin typeface="Microsoft Sans Serif"/>
              <a:cs typeface="Microsoft Sans Serif"/>
            </a:endParaRPr>
          </a:p>
          <a:p>
            <a:pPr marL="316865" marR="5080" indent="-304800">
              <a:lnSpc>
                <a:spcPct val="112200"/>
              </a:lnSpc>
              <a:spcBef>
                <a:spcPts val="2785"/>
              </a:spcBef>
            </a:pPr>
            <a:r>
              <a:rPr sz="2450" spc="105" dirty="0">
                <a:latin typeface="Microsoft Sans Serif"/>
                <a:cs typeface="Microsoft Sans Serif"/>
              </a:rPr>
              <a:t>Calculate</a:t>
            </a:r>
            <a:r>
              <a:rPr sz="2450" spc="-80" dirty="0">
                <a:latin typeface="Microsoft Sans Serif"/>
                <a:cs typeface="Microsoft Sans Serif"/>
              </a:rPr>
              <a:t> </a:t>
            </a:r>
            <a:r>
              <a:rPr sz="2450" spc="145" dirty="0">
                <a:latin typeface="Microsoft Sans Serif"/>
                <a:cs typeface="Microsoft Sans Serif"/>
              </a:rPr>
              <a:t>the</a:t>
            </a:r>
            <a:r>
              <a:rPr sz="2450" spc="-75" dirty="0">
                <a:latin typeface="Microsoft Sans Serif"/>
                <a:cs typeface="Microsoft Sans Serif"/>
              </a:rPr>
              <a:t> </a:t>
            </a:r>
            <a:r>
              <a:rPr sz="2450" spc="155" dirty="0">
                <a:latin typeface="Microsoft Sans Serif"/>
                <a:cs typeface="Microsoft Sans Serif"/>
              </a:rPr>
              <a:t>number</a:t>
            </a:r>
            <a:r>
              <a:rPr sz="2450" spc="-75" dirty="0">
                <a:latin typeface="Microsoft Sans Serif"/>
                <a:cs typeface="Microsoft Sans Serif"/>
              </a:rPr>
              <a:t> </a:t>
            </a:r>
            <a:r>
              <a:rPr sz="2450" spc="114" dirty="0">
                <a:latin typeface="Microsoft Sans Serif"/>
                <a:cs typeface="Microsoft Sans Serif"/>
              </a:rPr>
              <a:t>and</a:t>
            </a:r>
            <a:r>
              <a:rPr sz="2450" spc="-75" dirty="0">
                <a:latin typeface="Microsoft Sans Serif"/>
                <a:cs typeface="Microsoft Sans Serif"/>
              </a:rPr>
              <a:t> </a:t>
            </a:r>
            <a:r>
              <a:rPr sz="2450" spc="145" dirty="0">
                <a:latin typeface="Microsoft Sans Serif"/>
                <a:cs typeface="Microsoft Sans Serif"/>
              </a:rPr>
              <a:t>occurrence </a:t>
            </a:r>
            <a:r>
              <a:rPr sz="2450" spc="-640" dirty="0">
                <a:latin typeface="Microsoft Sans Serif"/>
                <a:cs typeface="Microsoft Sans Serif"/>
              </a:rPr>
              <a:t> </a:t>
            </a:r>
            <a:r>
              <a:rPr sz="2450" spc="180" dirty="0">
                <a:latin typeface="Microsoft Sans Serif"/>
                <a:cs typeface="Microsoft Sans Serif"/>
              </a:rPr>
              <a:t>of</a:t>
            </a:r>
            <a:r>
              <a:rPr sz="2450" spc="-75" dirty="0">
                <a:latin typeface="Microsoft Sans Serif"/>
                <a:cs typeface="Microsoft Sans Serif"/>
              </a:rPr>
              <a:t> </a:t>
            </a:r>
            <a:r>
              <a:rPr sz="2450" spc="105" dirty="0">
                <a:latin typeface="Microsoft Sans Serif"/>
                <a:cs typeface="Microsoft Sans Serif"/>
              </a:rPr>
              <a:t>mission</a:t>
            </a:r>
            <a:r>
              <a:rPr sz="2450" spc="-70" dirty="0">
                <a:latin typeface="Microsoft Sans Serif"/>
                <a:cs typeface="Microsoft Sans Serif"/>
              </a:rPr>
              <a:t> </a:t>
            </a:r>
            <a:r>
              <a:rPr sz="2450" spc="165" dirty="0">
                <a:latin typeface="Microsoft Sans Serif"/>
                <a:cs typeface="Microsoft Sans Serif"/>
              </a:rPr>
              <a:t>outcome</a:t>
            </a:r>
            <a:r>
              <a:rPr sz="2450" spc="-70" dirty="0">
                <a:latin typeface="Microsoft Sans Serif"/>
                <a:cs typeface="Microsoft Sans Serif"/>
              </a:rPr>
              <a:t> </a:t>
            </a:r>
            <a:r>
              <a:rPr sz="2450" spc="145" dirty="0">
                <a:latin typeface="Microsoft Sans Serif"/>
                <a:cs typeface="Microsoft Sans Serif"/>
              </a:rPr>
              <a:t>per</a:t>
            </a:r>
            <a:r>
              <a:rPr sz="2450" spc="-75" dirty="0">
                <a:latin typeface="Microsoft Sans Serif"/>
                <a:cs typeface="Microsoft Sans Serif"/>
              </a:rPr>
              <a:t> </a:t>
            </a:r>
            <a:r>
              <a:rPr sz="2450" spc="170" dirty="0">
                <a:latin typeface="Microsoft Sans Serif"/>
                <a:cs typeface="Microsoft Sans Serif"/>
              </a:rPr>
              <a:t>orbit</a:t>
            </a:r>
            <a:r>
              <a:rPr sz="2450" spc="-70" dirty="0">
                <a:latin typeface="Microsoft Sans Serif"/>
                <a:cs typeface="Microsoft Sans Serif"/>
              </a:rPr>
              <a:t> </a:t>
            </a:r>
            <a:r>
              <a:rPr sz="2450" spc="160" dirty="0">
                <a:latin typeface="Microsoft Sans Serif"/>
                <a:cs typeface="Microsoft Sans Serif"/>
              </a:rPr>
              <a:t>type</a:t>
            </a:r>
            <a:endParaRPr sz="2450">
              <a:latin typeface="Microsoft Sans Serif"/>
              <a:cs typeface="Microsoft Sans Serif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2355758" y="7548726"/>
            <a:ext cx="6701155" cy="1047115"/>
          </a:xfrm>
          <a:custGeom>
            <a:avLst/>
            <a:gdLst/>
            <a:ahLst/>
            <a:cxnLst/>
            <a:rect l="l" t="t" r="r" b="b"/>
            <a:pathLst>
              <a:path w="6701155" h="1047115">
                <a:moveTo>
                  <a:pt x="6199236" y="0"/>
                </a:moveTo>
                <a:lnTo>
                  <a:pt x="501902" y="0"/>
                </a:lnTo>
                <a:lnTo>
                  <a:pt x="433018" y="113"/>
                </a:lnTo>
                <a:lnTo>
                  <a:pt x="373136" y="911"/>
                </a:lnTo>
                <a:lnTo>
                  <a:pt x="321439" y="3075"/>
                </a:lnTo>
                <a:lnTo>
                  <a:pt x="277107" y="7289"/>
                </a:lnTo>
                <a:lnTo>
                  <a:pt x="239324" y="14236"/>
                </a:lnTo>
                <a:lnTo>
                  <a:pt x="158609" y="47328"/>
                </a:lnTo>
                <a:lnTo>
                  <a:pt x="115136" y="77832"/>
                </a:lnTo>
                <a:lnTo>
                  <a:pt x="77716" y="115251"/>
                </a:lnTo>
                <a:lnTo>
                  <a:pt x="47210" y="158722"/>
                </a:lnTo>
                <a:lnTo>
                  <a:pt x="24482" y="207384"/>
                </a:lnTo>
                <a:lnTo>
                  <a:pt x="7173" y="277222"/>
                </a:lnTo>
                <a:lnTo>
                  <a:pt x="2960" y="321554"/>
                </a:lnTo>
                <a:lnTo>
                  <a:pt x="797" y="373251"/>
                </a:lnTo>
                <a:lnTo>
                  <a:pt x="0" y="433132"/>
                </a:lnTo>
                <a:lnTo>
                  <a:pt x="0" y="613956"/>
                </a:lnTo>
                <a:lnTo>
                  <a:pt x="797" y="673837"/>
                </a:lnTo>
                <a:lnTo>
                  <a:pt x="2960" y="725534"/>
                </a:lnTo>
                <a:lnTo>
                  <a:pt x="7173" y="769866"/>
                </a:lnTo>
                <a:lnTo>
                  <a:pt x="14119" y="807650"/>
                </a:lnTo>
                <a:lnTo>
                  <a:pt x="47210" y="888366"/>
                </a:lnTo>
                <a:lnTo>
                  <a:pt x="77716" y="931837"/>
                </a:lnTo>
                <a:lnTo>
                  <a:pt x="115136" y="969256"/>
                </a:lnTo>
                <a:lnTo>
                  <a:pt x="158609" y="999761"/>
                </a:lnTo>
                <a:lnTo>
                  <a:pt x="207272" y="1022488"/>
                </a:lnTo>
                <a:lnTo>
                  <a:pt x="277107" y="1039799"/>
                </a:lnTo>
                <a:lnTo>
                  <a:pt x="321439" y="1044013"/>
                </a:lnTo>
                <a:lnTo>
                  <a:pt x="373136" y="1046177"/>
                </a:lnTo>
                <a:lnTo>
                  <a:pt x="433018" y="1046974"/>
                </a:lnTo>
                <a:lnTo>
                  <a:pt x="501902" y="1047088"/>
                </a:lnTo>
                <a:lnTo>
                  <a:pt x="6199236" y="1047088"/>
                </a:lnTo>
                <a:lnTo>
                  <a:pt x="6268120" y="1046974"/>
                </a:lnTo>
                <a:lnTo>
                  <a:pt x="6328002" y="1046177"/>
                </a:lnTo>
                <a:lnTo>
                  <a:pt x="6379699" y="1044013"/>
                </a:lnTo>
                <a:lnTo>
                  <a:pt x="6424031" y="1039799"/>
                </a:lnTo>
                <a:lnTo>
                  <a:pt x="6461813" y="1032852"/>
                </a:lnTo>
                <a:lnTo>
                  <a:pt x="6542529" y="999761"/>
                </a:lnTo>
                <a:lnTo>
                  <a:pt x="6586001" y="969256"/>
                </a:lnTo>
                <a:lnTo>
                  <a:pt x="6623422" y="931837"/>
                </a:lnTo>
                <a:lnTo>
                  <a:pt x="6653928" y="888366"/>
                </a:lnTo>
                <a:lnTo>
                  <a:pt x="6676656" y="839705"/>
                </a:lnTo>
                <a:lnTo>
                  <a:pt x="6693965" y="769866"/>
                </a:lnTo>
                <a:lnTo>
                  <a:pt x="6698178" y="725534"/>
                </a:lnTo>
                <a:lnTo>
                  <a:pt x="6700341" y="673837"/>
                </a:lnTo>
                <a:lnTo>
                  <a:pt x="6701138" y="613956"/>
                </a:lnTo>
                <a:lnTo>
                  <a:pt x="6701138" y="433132"/>
                </a:lnTo>
                <a:lnTo>
                  <a:pt x="6700341" y="373251"/>
                </a:lnTo>
                <a:lnTo>
                  <a:pt x="6698178" y="321554"/>
                </a:lnTo>
                <a:lnTo>
                  <a:pt x="6693965" y="277222"/>
                </a:lnTo>
                <a:lnTo>
                  <a:pt x="6687018" y="239438"/>
                </a:lnTo>
                <a:lnTo>
                  <a:pt x="6653928" y="158722"/>
                </a:lnTo>
                <a:lnTo>
                  <a:pt x="6623422" y="115251"/>
                </a:lnTo>
                <a:lnTo>
                  <a:pt x="6586001" y="77832"/>
                </a:lnTo>
                <a:lnTo>
                  <a:pt x="6542529" y="47328"/>
                </a:lnTo>
                <a:lnTo>
                  <a:pt x="6493866" y="24601"/>
                </a:lnTo>
                <a:lnTo>
                  <a:pt x="6424031" y="7289"/>
                </a:lnTo>
                <a:lnTo>
                  <a:pt x="6379699" y="3075"/>
                </a:lnTo>
                <a:lnTo>
                  <a:pt x="6328002" y="911"/>
                </a:lnTo>
                <a:lnTo>
                  <a:pt x="6268120" y="113"/>
                </a:lnTo>
                <a:lnTo>
                  <a:pt x="6199236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2355758" y="8740070"/>
            <a:ext cx="6701155" cy="1047115"/>
          </a:xfrm>
          <a:custGeom>
            <a:avLst/>
            <a:gdLst/>
            <a:ahLst/>
            <a:cxnLst/>
            <a:rect l="l" t="t" r="r" b="b"/>
            <a:pathLst>
              <a:path w="6701155" h="1047115">
                <a:moveTo>
                  <a:pt x="6199236" y="0"/>
                </a:moveTo>
                <a:lnTo>
                  <a:pt x="501902" y="0"/>
                </a:lnTo>
                <a:lnTo>
                  <a:pt x="433018" y="113"/>
                </a:lnTo>
                <a:lnTo>
                  <a:pt x="373136" y="911"/>
                </a:lnTo>
                <a:lnTo>
                  <a:pt x="321439" y="3075"/>
                </a:lnTo>
                <a:lnTo>
                  <a:pt x="277107" y="7288"/>
                </a:lnTo>
                <a:lnTo>
                  <a:pt x="239324" y="14236"/>
                </a:lnTo>
                <a:lnTo>
                  <a:pt x="158609" y="47327"/>
                </a:lnTo>
                <a:lnTo>
                  <a:pt x="115136" y="77831"/>
                </a:lnTo>
                <a:lnTo>
                  <a:pt x="77716" y="115250"/>
                </a:lnTo>
                <a:lnTo>
                  <a:pt x="47210" y="158722"/>
                </a:lnTo>
                <a:lnTo>
                  <a:pt x="24482" y="207383"/>
                </a:lnTo>
                <a:lnTo>
                  <a:pt x="7173" y="277222"/>
                </a:lnTo>
                <a:lnTo>
                  <a:pt x="2960" y="321553"/>
                </a:lnTo>
                <a:lnTo>
                  <a:pt x="797" y="373250"/>
                </a:lnTo>
                <a:lnTo>
                  <a:pt x="0" y="433132"/>
                </a:lnTo>
                <a:lnTo>
                  <a:pt x="0" y="613955"/>
                </a:lnTo>
                <a:lnTo>
                  <a:pt x="797" y="673837"/>
                </a:lnTo>
                <a:lnTo>
                  <a:pt x="2960" y="725534"/>
                </a:lnTo>
                <a:lnTo>
                  <a:pt x="7173" y="769865"/>
                </a:lnTo>
                <a:lnTo>
                  <a:pt x="14119" y="807649"/>
                </a:lnTo>
                <a:lnTo>
                  <a:pt x="47210" y="888365"/>
                </a:lnTo>
                <a:lnTo>
                  <a:pt x="77716" y="931836"/>
                </a:lnTo>
                <a:lnTo>
                  <a:pt x="115136" y="969255"/>
                </a:lnTo>
                <a:lnTo>
                  <a:pt x="158609" y="999760"/>
                </a:lnTo>
                <a:lnTo>
                  <a:pt x="207272" y="1022487"/>
                </a:lnTo>
                <a:lnTo>
                  <a:pt x="277107" y="1039799"/>
                </a:lnTo>
                <a:lnTo>
                  <a:pt x="321439" y="1044013"/>
                </a:lnTo>
                <a:lnTo>
                  <a:pt x="373136" y="1046177"/>
                </a:lnTo>
                <a:lnTo>
                  <a:pt x="433018" y="1046974"/>
                </a:lnTo>
                <a:lnTo>
                  <a:pt x="501902" y="1047088"/>
                </a:lnTo>
                <a:lnTo>
                  <a:pt x="6199236" y="1047088"/>
                </a:lnTo>
                <a:lnTo>
                  <a:pt x="6268120" y="1046974"/>
                </a:lnTo>
                <a:lnTo>
                  <a:pt x="6328002" y="1046177"/>
                </a:lnTo>
                <a:lnTo>
                  <a:pt x="6379699" y="1044013"/>
                </a:lnTo>
                <a:lnTo>
                  <a:pt x="6424031" y="1039799"/>
                </a:lnTo>
                <a:lnTo>
                  <a:pt x="6461813" y="1032851"/>
                </a:lnTo>
                <a:lnTo>
                  <a:pt x="6542529" y="999760"/>
                </a:lnTo>
                <a:lnTo>
                  <a:pt x="6586001" y="969255"/>
                </a:lnTo>
                <a:lnTo>
                  <a:pt x="6623422" y="931836"/>
                </a:lnTo>
                <a:lnTo>
                  <a:pt x="6653928" y="888365"/>
                </a:lnTo>
                <a:lnTo>
                  <a:pt x="6676656" y="839704"/>
                </a:lnTo>
                <a:lnTo>
                  <a:pt x="6693965" y="769865"/>
                </a:lnTo>
                <a:lnTo>
                  <a:pt x="6698178" y="725534"/>
                </a:lnTo>
                <a:lnTo>
                  <a:pt x="6700341" y="673837"/>
                </a:lnTo>
                <a:lnTo>
                  <a:pt x="6701138" y="613955"/>
                </a:lnTo>
                <a:lnTo>
                  <a:pt x="6701138" y="433132"/>
                </a:lnTo>
                <a:lnTo>
                  <a:pt x="6700341" y="373250"/>
                </a:lnTo>
                <a:lnTo>
                  <a:pt x="6698178" y="321553"/>
                </a:lnTo>
                <a:lnTo>
                  <a:pt x="6693965" y="277222"/>
                </a:lnTo>
                <a:lnTo>
                  <a:pt x="6687018" y="239438"/>
                </a:lnTo>
                <a:lnTo>
                  <a:pt x="6653928" y="158722"/>
                </a:lnTo>
                <a:lnTo>
                  <a:pt x="6623422" y="115250"/>
                </a:lnTo>
                <a:lnTo>
                  <a:pt x="6586001" y="77831"/>
                </a:lnTo>
                <a:lnTo>
                  <a:pt x="6542529" y="47327"/>
                </a:lnTo>
                <a:lnTo>
                  <a:pt x="6493866" y="24600"/>
                </a:lnTo>
                <a:lnTo>
                  <a:pt x="6424031" y="7288"/>
                </a:lnTo>
                <a:lnTo>
                  <a:pt x="6379699" y="3075"/>
                </a:lnTo>
                <a:lnTo>
                  <a:pt x="6328002" y="911"/>
                </a:lnTo>
                <a:lnTo>
                  <a:pt x="6268120" y="113"/>
                </a:lnTo>
                <a:lnTo>
                  <a:pt x="6199236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3356525" y="7628694"/>
            <a:ext cx="4699635" cy="20548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ctr">
              <a:lnSpc>
                <a:spcPct val="112200"/>
              </a:lnSpc>
              <a:spcBef>
                <a:spcPts val="95"/>
              </a:spcBef>
            </a:pPr>
            <a:r>
              <a:rPr sz="2450" spc="95" dirty="0">
                <a:latin typeface="Microsoft Sans Serif"/>
                <a:cs typeface="Microsoft Sans Serif"/>
              </a:rPr>
              <a:t>Create</a:t>
            </a:r>
            <a:r>
              <a:rPr sz="2450" spc="-80" dirty="0">
                <a:latin typeface="Microsoft Sans Serif"/>
                <a:cs typeface="Microsoft Sans Serif"/>
              </a:rPr>
              <a:t> </a:t>
            </a:r>
            <a:r>
              <a:rPr sz="2450" spc="10" dirty="0">
                <a:latin typeface="Microsoft Sans Serif"/>
                <a:cs typeface="Microsoft Sans Serif"/>
              </a:rPr>
              <a:t>a</a:t>
            </a:r>
            <a:r>
              <a:rPr sz="2450" spc="-80" dirty="0">
                <a:latin typeface="Microsoft Sans Serif"/>
                <a:cs typeface="Microsoft Sans Serif"/>
              </a:rPr>
              <a:t> </a:t>
            </a:r>
            <a:r>
              <a:rPr sz="2450" spc="130" dirty="0">
                <a:latin typeface="Microsoft Sans Serif"/>
                <a:cs typeface="Microsoft Sans Serif"/>
              </a:rPr>
              <a:t>landing</a:t>
            </a:r>
            <a:r>
              <a:rPr sz="2450" spc="-75" dirty="0">
                <a:latin typeface="Microsoft Sans Serif"/>
                <a:cs typeface="Microsoft Sans Serif"/>
              </a:rPr>
              <a:t> </a:t>
            </a:r>
            <a:r>
              <a:rPr sz="2450" spc="165" dirty="0">
                <a:latin typeface="Microsoft Sans Serif"/>
                <a:cs typeface="Microsoft Sans Serif"/>
              </a:rPr>
              <a:t>outcome</a:t>
            </a:r>
            <a:r>
              <a:rPr sz="2450" spc="-80" dirty="0">
                <a:latin typeface="Microsoft Sans Serif"/>
                <a:cs typeface="Microsoft Sans Serif"/>
              </a:rPr>
              <a:t> </a:t>
            </a:r>
            <a:r>
              <a:rPr sz="2450" spc="100" dirty="0">
                <a:latin typeface="Microsoft Sans Serif"/>
                <a:cs typeface="Microsoft Sans Serif"/>
              </a:rPr>
              <a:t>label </a:t>
            </a:r>
            <a:r>
              <a:rPr sz="2450" spc="-635" dirty="0">
                <a:latin typeface="Microsoft Sans Serif"/>
                <a:cs typeface="Microsoft Sans Serif"/>
              </a:rPr>
              <a:t> </a:t>
            </a:r>
            <a:r>
              <a:rPr sz="2450" spc="180" dirty="0">
                <a:latin typeface="Microsoft Sans Serif"/>
                <a:cs typeface="Microsoft Sans Serif"/>
              </a:rPr>
              <a:t>from</a:t>
            </a:r>
            <a:r>
              <a:rPr sz="2450" spc="-70" dirty="0">
                <a:latin typeface="Microsoft Sans Serif"/>
                <a:cs typeface="Microsoft Sans Serif"/>
              </a:rPr>
              <a:t> </a:t>
            </a:r>
            <a:r>
              <a:rPr sz="2450" spc="160" dirty="0">
                <a:latin typeface="Microsoft Sans Serif"/>
                <a:cs typeface="Microsoft Sans Serif"/>
              </a:rPr>
              <a:t>Outcome</a:t>
            </a:r>
            <a:r>
              <a:rPr sz="2450" spc="-70" dirty="0">
                <a:latin typeface="Microsoft Sans Serif"/>
                <a:cs typeface="Microsoft Sans Serif"/>
              </a:rPr>
              <a:t> </a:t>
            </a:r>
            <a:r>
              <a:rPr sz="2450" spc="160" dirty="0">
                <a:latin typeface="Microsoft Sans Serif"/>
                <a:cs typeface="Microsoft Sans Serif"/>
              </a:rPr>
              <a:t>column</a:t>
            </a:r>
            <a:endParaRPr sz="2450">
              <a:latin typeface="Microsoft Sans Serif"/>
              <a:cs typeface="Microsoft Sans Serif"/>
            </a:endParaRPr>
          </a:p>
          <a:p>
            <a:pPr marL="963930" marR="956310" algn="ctr">
              <a:lnSpc>
                <a:spcPct val="112200"/>
              </a:lnSpc>
              <a:spcBef>
                <a:spcPts val="2780"/>
              </a:spcBef>
            </a:pPr>
            <a:r>
              <a:rPr sz="2450" spc="130" dirty="0">
                <a:latin typeface="Microsoft Sans Serif"/>
                <a:cs typeface="Microsoft Sans Serif"/>
              </a:rPr>
              <a:t>Exporting</a:t>
            </a:r>
            <a:r>
              <a:rPr sz="2450" spc="-100" dirty="0">
                <a:latin typeface="Microsoft Sans Serif"/>
                <a:cs typeface="Microsoft Sans Serif"/>
              </a:rPr>
              <a:t> </a:t>
            </a:r>
            <a:r>
              <a:rPr sz="2450" spc="145" dirty="0">
                <a:latin typeface="Microsoft Sans Serif"/>
                <a:cs typeface="Microsoft Sans Serif"/>
              </a:rPr>
              <a:t>the</a:t>
            </a:r>
            <a:r>
              <a:rPr sz="2450" spc="-95" dirty="0">
                <a:latin typeface="Microsoft Sans Serif"/>
                <a:cs typeface="Microsoft Sans Serif"/>
              </a:rPr>
              <a:t> </a:t>
            </a:r>
            <a:r>
              <a:rPr sz="2450" spc="110" dirty="0">
                <a:latin typeface="Microsoft Sans Serif"/>
                <a:cs typeface="Microsoft Sans Serif"/>
              </a:rPr>
              <a:t>data </a:t>
            </a:r>
            <a:r>
              <a:rPr sz="2450" spc="-635" dirty="0">
                <a:latin typeface="Microsoft Sans Serif"/>
                <a:cs typeface="Microsoft Sans Serif"/>
              </a:rPr>
              <a:t> </a:t>
            </a:r>
            <a:r>
              <a:rPr sz="2450" spc="190" dirty="0">
                <a:latin typeface="Microsoft Sans Serif"/>
                <a:cs typeface="Microsoft Sans Serif"/>
              </a:rPr>
              <a:t>to</a:t>
            </a:r>
            <a:r>
              <a:rPr sz="2450" spc="-70" dirty="0">
                <a:latin typeface="Microsoft Sans Serif"/>
                <a:cs typeface="Microsoft Sans Serif"/>
              </a:rPr>
              <a:t> </a:t>
            </a:r>
            <a:r>
              <a:rPr sz="2450" spc="-5" dirty="0">
                <a:latin typeface="Microsoft Sans Serif"/>
                <a:cs typeface="Microsoft Sans Serif"/>
              </a:rPr>
              <a:t>CSV</a:t>
            </a:r>
            <a:endParaRPr sz="2450">
              <a:latin typeface="Microsoft Sans Serif"/>
              <a:cs typeface="Microsoft Sans Serif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15388882" y="3401765"/>
            <a:ext cx="635000" cy="535940"/>
            <a:chOff x="15388882" y="3401765"/>
            <a:chExt cx="635000" cy="535940"/>
          </a:xfrm>
        </p:grpSpPr>
        <p:sp>
          <p:nvSpPr>
            <p:cNvPr id="14" name="object 14"/>
            <p:cNvSpPr/>
            <p:nvPr/>
          </p:nvSpPr>
          <p:spPr>
            <a:xfrm>
              <a:off x="15415059" y="3427942"/>
              <a:ext cx="582930" cy="483234"/>
            </a:xfrm>
            <a:custGeom>
              <a:avLst/>
              <a:gdLst/>
              <a:ahLst/>
              <a:cxnLst/>
              <a:rect l="l" t="t" r="r" b="b"/>
              <a:pathLst>
                <a:path w="582930" h="483235">
                  <a:moveTo>
                    <a:pt x="384469" y="0"/>
                  </a:moveTo>
                  <a:lnTo>
                    <a:pt x="198067" y="0"/>
                  </a:lnTo>
                  <a:lnTo>
                    <a:pt x="198067" y="214777"/>
                  </a:lnTo>
                  <a:lnTo>
                    <a:pt x="0" y="214777"/>
                  </a:lnTo>
                  <a:lnTo>
                    <a:pt x="291268" y="483237"/>
                  </a:lnTo>
                  <a:lnTo>
                    <a:pt x="582537" y="214777"/>
                  </a:lnTo>
                  <a:lnTo>
                    <a:pt x="384469" y="214777"/>
                  </a:lnTo>
                  <a:lnTo>
                    <a:pt x="384469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5415059" y="3427942"/>
              <a:ext cx="582930" cy="483234"/>
            </a:xfrm>
            <a:custGeom>
              <a:avLst/>
              <a:gdLst/>
              <a:ahLst/>
              <a:cxnLst/>
              <a:rect l="l" t="t" r="r" b="b"/>
              <a:pathLst>
                <a:path w="582930" h="483235">
                  <a:moveTo>
                    <a:pt x="384475" y="214777"/>
                  </a:moveTo>
                  <a:lnTo>
                    <a:pt x="582538" y="214777"/>
                  </a:lnTo>
                  <a:lnTo>
                    <a:pt x="291269" y="483237"/>
                  </a:lnTo>
                  <a:lnTo>
                    <a:pt x="0" y="214777"/>
                  </a:lnTo>
                  <a:lnTo>
                    <a:pt x="198063" y="214777"/>
                  </a:lnTo>
                  <a:lnTo>
                    <a:pt x="198063" y="0"/>
                  </a:lnTo>
                  <a:lnTo>
                    <a:pt x="384475" y="0"/>
                  </a:lnTo>
                  <a:lnTo>
                    <a:pt x="384475" y="214777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78242" y="1055883"/>
            <a:ext cx="10588955" cy="67813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308125" y="2238812"/>
            <a:ext cx="5046345" cy="6432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50" spc="150" dirty="0"/>
              <a:t>Charts</a:t>
            </a:r>
            <a:r>
              <a:rPr sz="4050" spc="-140" dirty="0"/>
              <a:t> </a:t>
            </a:r>
            <a:r>
              <a:rPr sz="4050" spc="175" dirty="0"/>
              <a:t>were</a:t>
            </a:r>
            <a:r>
              <a:rPr sz="4050" spc="-135" dirty="0"/>
              <a:t> </a:t>
            </a:r>
            <a:r>
              <a:rPr sz="4050" spc="240" dirty="0"/>
              <a:t>plotted:</a:t>
            </a:r>
            <a:endParaRPr sz="4050"/>
          </a:p>
        </p:txBody>
      </p:sp>
      <p:sp>
        <p:nvSpPr>
          <p:cNvPr id="4" name="object 4"/>
          <p:cNvSpPr txBox="1"/>
          <p:nvPr/>
        </p:nvSpPr>
        <p:spPr>
          <a:xfrm>
            <a:off x="1308125" y="3086658"/>
            <a:ext cx="17350740" cy="7702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66445" marR="17145">
              <a:lnSpc>
                <a:spcPct val="110700"/>
              </a:lnSpc>
              <a:spcBef>
                <a:spcPts val="100"/>
              </a:spcBef>
            </a:pPr>
            <a:r>
              <a:rPr sz="36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Flight</a:t>
            </a:r>
            <a:r>
              <a:rPr sz="36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Number</a:t>
            </a:r>
            <a:r>
              <a:rPr sz="36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vs.</a:t>
            </a:r>
            <a:r>
              <a:rPr sz="36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Payload</a:t>
            </a:r>
            <a:r>
              <a:rPr sz="36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Mass,</a:t>
            </a:r>
            <a:r>
              <a:rPr sz="36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Flight</a:t>
            </a:r>
            <a:r>
              <a:rPr sz="36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Number</a:t>
            </a:r>
            <a:r>
              <a:rPr sz="36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vs.</a:t>
            </a:r>
            <a:r>
              <a:rPr sz="36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</a:t>
            </a:r>
            <a:r>
              <a:rPr sz="36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Site,</a:t>
            </a:r>
            <a:r>
              <a:rPr sz="36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Payload</a:t>
            </a:r>
            <a:r>
              <a:rPr sz="36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Mass </a:t>
            </a:r>
            <a:r>
              <a:rPr sz="3600" spc="-9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vs. </a:t>
            </a:r>
            <a:r>
              <a:rPr sz="36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 </a:t>
            </a:r>
            <a:r>
              <a:rPr sz="36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Site, </a:t>
            </a:r>
            <a:r>
              <a:rPr sz="3600" spc="180" dirty="0">
                <a:solidFill>
                  <a:srgbClr val="FFFFFF"/>
                </a:solidFill>
                <a:latin typeface="Microsoft Sans Serif"/>
                <a:cs typeface="Microsoft Sans Serif"/>
              </a:rPr>
              <a:t>Orbit </a:t>
            </a:r>
            <a:r>
              <a:rPr sz="36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Type </a:t>
            </a:r>
            <a:r>
              <a:rPr sz="36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vs. </a:t>
            </a:r>
            <a:r>
              <a:rPr sz="36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 </a:t>
            </a:r>
            <a:r>
              <a:rPr sz="36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Rate, </a:t>
            </a:r>
            <a:r>
              <a:rPr sz="36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Flight </a:t>
            </a:r>
            <a:r>
              <a:rPr sz="36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Number </a:t>
            </a:r>
            <a:r>
              <a:rPr sz="36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vs. </a:t>
            </a:r>
            <a:r>
              <a:rPr sz="3600" spc="180" dirty="0">
                <a:solidFill>
                  <a:srgbClr val="FFFFFF"/>
                </a:solidFill>
                <a:latin typeface="Microsoft Sans Serif"/>
                <a:cs typeface="Microsoft Sans Serif"/>
              </a:rPr>
              <a:t>Orbit </a:t>
            </a:r>
            <a:r>
              <a:rPr sz="36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Type, </a:t>
            </a:r>
            <a:r>
              <a:rPr sz="3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Payload</a:t>
            </a:r>
            <a:r>
              <a:rPr sz="36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Mass</a:t>
            </a:r>
            <a:r>
              <a:rPr sz="3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vs</a:t>
            </a:r>
            <a:r>
              <a:rPr sz="3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80" dirty="0">
                <a:solidFill>
                  <a:srgbClr val="FFFFFF"/>
                </a:solidFill>
                <a:latin typeface="Microsoft Sans Serif"/>
                <a:cs typeface="Microsoft Sans Serif"/>
              </a:rPr>
              <a:t>Orbit</a:t>
            </a:r>
            <a:r>
              <a:rPr sz="3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Type</a:t>
            </a:r>
            <a:r>
              <a:rPr sz="3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3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</a:t>
            </a:r>
            <a:r>
              <a:rPr sz="3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Rate</a:t>
            </a:r>
            <a:r>
              <a:rPr sz="3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Yearly</a:t>
            </a:r>
            <a:r>
              <a:rPr sz="3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Trend</a:t>
            </a:r>
            <a:endParaRPr sz="36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4900">
              <a:latin typeface="Microsoft Sans Serif"/>
              <a:cs typeface="Microsoft Sans Serif"/>
            </a:endParaRPr>
          </a:p>
          <a:p>
            <a:pPr marL="12700" marR="880110">
              <a:lnSpc>
                <a:spcPct val="110700"/>
              </a:lnSpc>
            </a:pPr>
            <a:r>
              <a:rPr sz="36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Scatter</a:t>
            </a:r>
            <a:r>
              <a:rPr sz="36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plots</a:t>
            </a:r>
            <a:r>
              <a:rPr sz="3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show</a:t>
            </a:r>
            <a:r>
              <a:rPr sz="3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6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relationship</a:t>
            </a:r>
            <a:r>
              <a:rPr sz="3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between</a:t>
            </a:r>
            <a:r>
              <a:rPr sz="3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variables.</a:t>
            </a:r>
            <a:r>
              <a:rPr sz="3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If</a:t>
            </a:r>
            <a:r>
              <a:rPr sz="36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-60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3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relationship</a:t>
            </a:r>
            <a:r>
              <a:rPr sz="3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exists, </a:t>
            </a:r>
            <a:r>
              <a:rPr sz="3600" spc="-9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they</a:t>
            </a:r>
            <a:r>
              <a:rPr sz="3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80" dirty="0">
                <a:solidFill>
                  <a:srgbClr val="FFFFFF"/>
                </a:solidFill>
                <a:latin typeface="Microsoft Sans Serif"/>
                <a:cs typeface="Microsoft Sans Serif"/>
              </a:rPr>
              <a:t>could</a:t>
            </a:r>
            <a:r>
              <a:rPr sz="3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be</a:t>
            </a:r>
            <a:r>
              <a:rPr sz="3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used</a:t>
            </a:r>
            <a:r>
              <a:rPr sz="3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sz="3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machine</a:t>
            </a:r>
            <a:r>
              <a:rPr sz="3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learning</a:t>
            </a:r>
            <a:r>
              <a:rPr sz="3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model.</a:t>
            </a:r>
            <a:endParaRPr sz="3600">
              <a:latin typeface="Microsoft Sans Serif"/>
              <a:cs typeface="Microsoft Sans Serif"/>
            </a:endParaRPr>
          </a:p>
          <a:p>
            <a:pPr marL="12700" marR="5080">
              <a:lnSpc>
                <a:spcPct val="110700"/>
              </a:lnSpc>
              <a:spcBef>
                <a:spcPts val="1800"/>
              </a:spcBef>
            </a:pPr>
            <a:r>
              <a:rPr sz="36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Bar</a:t>
            </a:r>
            <a:r>
              <a:rPr sz="3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charts</a:t>
            </a:r>
            <a:r>
              <a:rPr sz="36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show</a:t>
            </a:r>
            <a:r>
              <a:rPr sz="3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comparisons</a:t>
            </a:r>
            <a:r>
              <a:rPr sz="36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60" dirty="0">
                <a:solidFill>
                  <a:srgbClr val="FFFFFF"/>
                </a:solidFill>
                <a:latin typeface="Microsoft Sans Serif"/>
                <a:cs typeface="Microsoft Sans Serif"/>
              </a:rPr>
              <a:t>among</a:t>
            </a:r>
            <a:r>
              <a:rPr sz="3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discrete</a:t>
            </a:r>
            <a:r>
              <a:rPr sz="36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categories.</a:t>
            </a:r>
            <a:r>
              <a:rPr sz="36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goal</a:t>
            </a:r>
            <a:r>
              <a:rPr sz="36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is</a:t>
            </a:r>
            <a:r>
              <a:rPr sz="3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225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36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show</a:t>
            </a:r>
            <a:r>
              <a:rPr sz="3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3600" spc="-9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relationship </a:t>
            </a:r>
            <a:r>
              <a:rPr sz="36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between </a:t>
            </a:r>
            <a:r>
              <a:rPr sz="360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36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speci</a:t>
            </a:r>
            <a:r>
              <a:rPr sz="3600" spc="114" dirty="0">
                <a:solidFill>
                  <a:srgbClr val="FFFFFF"/>
                </a:solidFill>
                <a:latin typeface="Times New Roman"/>
                <a:cs typeface="Times New Roman"/>
              </a:rPr>
              <a:t>f</a:t>
            </a:r>
            <a:r>
              <a:rPr sz="36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ic categories </a:t>
            </a:r>
            <a:r>
              <a:rPr sz="3600" spc="160" dirty="0">
                <a:solidFill>
                  <a:srgbClr val="FFFFFF"/>
                </a:solidFill>
                <a:latin typeface="Microsoft Sans Serif"/>
                <a:cs typeface="Microsoft Sans Serif"/>
              </a:rPr>
              <a:t>being compared </a:t>
            </a:r>
            <a:r>
              <a:rPr sz="36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and </a:t>
            </a:r>
            <a:r>
              <a:rPr sz="3600" spc="-60" dirty="0">
                <a:solidFill>
                  <a:srgbClr val="FFFFFF"/>
                </a:solidFill>
                <a:latin typeface="Microsoft Sans Serif"/>
                <a:cs typeface="Microsoft Sans Serif"/>
              </a:rPr>
              <a:t>a </a:t>
            </a:r>
            <a:r>
              <a:rPr sz="36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measured </a:t>
            </a:r>
            <a:r>
              <a:rPr sz="36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value.</a:t>
            </a:r>
            <a:endParaRPr sz="36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2265"/>
              </a:spcBef>
            </a:pPr>
            <a:r>
              <a:rPr sz="36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Line</a:t>
            </a:r>
            <a:r>
              <a:rPr sz="3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charts</a:t>
            </a:r>
            <a:r>
              <a:rPr sz="3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show</a:t>
            </a:r>
            <a:r>
              <a:rPr sz="36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trends</a:t>
            </a:r>
            <a:r>
              <a:rPr sz="3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sz="36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data</a:t>
            </a:r>
            <a:r>
              <a:rPr sz="3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over</a:t>
            </a:r>
            <a:r>
              <a:rPr sz="36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70" dirty="0">
                <a:solidFill>
                  <a:srgbClr val="FFFFFF"/>
                </a:solidFill>
                <a:latin typeface="Microsoft Sans Serif"/>
                <a:cs typeface="Microsoft Sans Serif"/>
              </a:rPr>
              <a:t>time</a:t>
            </a:r>
            <a:r>
              <a:rPr sz="3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(time</a:t>
            </a:r>
            <a:r>
              <a:rPr sz="36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series).</a:t>
            </a:r>
            <a:endParaRPr sz="36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4100">
              <a:latin typeface="Microsoft Sans Serif"/>
              <a:cs typeface="Microsoft Sans Serif"/>
            </a:endParaRPr>
          </a:p>
          <a:p>
            <a:pPr marL="137160" algn="ctr">
              <a:lnSpc>
                <a:spcPct val="100000"/>
              </a:lnSpc>
              <a:spcBef>
                <a:spcPts val="5"/>
              </a:spcBef>
            </a:pPr>
            <a:r>
              <a:rPr sz="2950" u="heavy" spc="11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GitHub</a:t>
            </a:r>
            <a:r>
              <a:rPr sz="2950" u="heavy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2950" u="heavy" spc="-8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URL:</a:t>
            </a:r>
            <a:r>
              <a:rPr sz="2950" u="heavy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2950" u="heavy" spc="-15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EDA</a:t>
            </a:r>
            <a:r>
              <a:rPr sz="2950" u="heavy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2950" u="heavy" spc="16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with</a:t>
            </a:r>
            <a:r>
              <a:rPr sz="2950" u="heavy" spc="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2950" u="heavy" spc="2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Data</a:t>
            </a:r>
            <a:r>
              <a:rPr sz="2950" u="heavy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2950" u="heavy" spc="5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Visualization</a:t>
            </a:r>
            <a:endParaRPr sz="295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393597" y="1055884"/>
            <a:ext cx="5384632" cy="75025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70068" y="2032369"/>
            <a:ext cx="18003520" cy="8756650"/>
          </a:xfrm>
          <a:prstGeom prst="rect">
            <a:avLst/>
          </a:prstGeom>
        </p:spPr>
        <p:txBody>
          <a:bodyPr vert="horz" wrap="square" lIns="0" tIns="2362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60"/>
              </a:spcBef>
            </a:pPr>
            <a:r>
              <a:rPr sz="2800" spc="120" dirty="0">
                <a:solidFill>
                  <a:srgbClr val="D5D5D5"/>
                </a:solidFill>
                <a:latin typeface="Microsoft Sans Serif"/>
                <a:cs typeface="Microsoft Sans Serif"/>
              </a:rPr>
              <a:t>Performed</a:t>
            </a:r>
            <a:r>
              <a:rPr sz="2800" spc="-9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2800" spc="-5" dirty="0">
                <a:solidFill>
                  <a:srgbClr val="D5D5D5"/>
                </a:solidFill>
                <a:latin typeface="Microsoft Sans Serif"/>
                <a:cs typeface="Microsoft Sans Serif"/>
              </a:rPr>
              <a:t>SQL</a:t>
            </a:r>
            <a:r>
              <a:rPr sz="2800" spc="-9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2800" spc="105" dirty="0">
                <a:solidFill>
                  <a:srgbClr val="D5D5D5"/>
                </a:solidFill>
                <a:latin typeface="Microsoft Sans Serif"/>
                <a:cs typeface="Microsoft Sans Serif"/>
              </a:rPr>
              <a:t>queries:</a:t>
            </a:r>
            <a:endParaRPr sz="2800">
              <a:latin typeface="Microsoft Sans Serif"/>
              <a:cs typeface="Microsoft Sans Serif"/>
            </a:endParaRPr>
          </a:p>
          <a:p>
            <a:pPr marL="1056640" indent="-290830">
              <a:lnSpc>
                <a:spcPct val="100000"/>
              </a:lnSpc>
              <a:spcBef>
                <a:spcPts val="1555"/>
              </a:spcBef>
              <a:buChar char="•"/>
              <a:tabLst>
                <a:tab pos="1056640" algn="l"/>
                <a:tab pos="1057275" algn="l"/>
              </a:tabLst>
            </a:pPr>
            <a:r>
              <a:rPr sz="25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Displaying</a:t>
            </a:r>
            <a:r>
              <a:rPr sz="25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names</a:t>
            </a:r>
            <a:r>
              <a:rPr sz="25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unique</a:t>
            </a:r>
            <a:r>
              <a:rPr sz="25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sites</a:t>
            </a:r>
            <a:r>
              <a:rPr sz="25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space</a:t>
            </a:r>
            <a:r>
              <a:rPr sz="25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mission</a:t>
            </a:r>
            <a:endParaRPr sz="2500">
              <a:latin typeface="Microsoft Sans Serif"/>
              <a:cs typeface="Microsoft Sans Serif"/>
            </a:endParaRPr>
          </a:p>
          <a:p>
            <a:pPr marL="1056640" indent="-290830">
              <a:lnSpc>
                <a:spcPct val="100000"/>
              </a:lnSpc>
              <a:spcBef>
                <a:spcPts val="1545"/>
              </a:spcBef>
              <a:buChar char="•"/>
              <a:tabLst>
                <a:tab pos="1056640" algn="l"/>
                <a:tab pos="1057275" algn="l"/>
              </a:tabLst>
            </a:pPr>
            <a:r>
              <a:rPr sz="25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Displaying</a:t>
            </a:r>
            <a:r>
              <a:rPr sz="25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5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records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where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sites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begin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with</a:t>
            </a:r>
            <a:r>
              <a:rPr sz="25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string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‘CCA'</a:t>
            </a:r>
            <a:endParaRPr sz="2500">
              <a:latin typeface="Microsoft Sans Serif"/>
              <a:cs typeface="Microsoft Sans Serif"/>
            </a:endParaRPr>
          </a:p>
          <a:p>
            <a:pPr marL="1056640" indent="-290830">
              <a:lnSpc>
                <a:spcPct val="100000"/>
              </a:lnSpc>
              <a:spcBef>
                <a:spcPts val="1545"/>
              </a:spcBef>
              <a:buChar char="•"/>
              <a:tabLst>
                <a:tab pos="1056640" algn="l"/>
                <a:tab pos="1057275" algn="l"/>
              </a:tabLst>
            </a:pPr>
            <a:r>
              <a:rPr sz="25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Displaying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total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payload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mass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carried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by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boosters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launched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by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NASA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-85" dirty="0">
                <a:solidFill>
                  <a:srgbClr val="FFFFFF"/>
                </a:solidFill>
                <a:latin typeface="Microsoft Sans Serif"/>
                <a:cs typeface="Microsoft Sans Serif"/>
              </a:rPr>
              <a:t>(CRS)</a:t>
            </a:r>
            <a:endParaRPr sz="2500">
              <a:latin typeface="Microsoft Sans Serif"/>
              <a:cs typeface="Microsoft Sans Serif"/>
            </a:endParaRPr>
          </a:p>
          <a:p>
            <a:pPr marL="1056640" indent="-290830">
              <a:lnSpc>
                <a:spcPct val="100000"/>
              </a:lnSpc>
              <a:spcBef>
                <a:spcPts val="1545"/>
              </a:spcBef>
              <a:buChar char="•"/>
              <a:tabLst>
                <a:tab pos="1056640" algn="l"/>
                <a:tab pos="1057275" algn="l"/>
              </a:tabLst>
            </a:pPr>
            <a:r>
              <a:rPr sz="25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Displaying</a:t>
            </a:r>
            <a:r>
              <a:rPr sz="25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average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payload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mass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carried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by</a:t>
            </a:r>
            <a:r>
              <a:rPr sz="25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booster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version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F9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-229" dirty="0">
                <a:solidFill>
                  <a:srgbClr val="FFFFFF"/>
                </a:solidFill>
                <a:latin typeface="Microsoft Sans Serif"/>
                <a:cs typeface="Microsoft Sans Serif"/>
              </a:rPr>
              <a:t>v1.1</a:t>
            </a:r>
            <a:endParaRPr sz="2500">
              <a:latin typeface="Microsoft Sans Serif"/>
              <a:cs typeface="Microsoft Sans Serif"/>
            </a:endParaRPr>
          </a:p>
          <a:p>
            <a:pPr marL="1056640" indent="-290830">
              <a:lnSpc>
                <a:spcPct val="100000"/>
              </a:lnSpc>
              <a:spcBef>
                <a:spcPts val="1545"/>
              </a:spcBef>
              <a:buChar char="•"/>
              <a:tabLst>
                <a:tab pos="1056640" algn="l"/>
                <a:tab pos="1057275" algn="l"/>
              </a:tabLst>
            </a:pPr>
            <a:r>
              <a:rPr sz="25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Listing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date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when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55" dirty="0">
                <a:solidFill>
                  <a:srgbClr val="FFFFFF"/>
                </a:solidFill>
                <a:latin typeface="Times New Roman"/>
                <a:cs typeface="Times New Roman"/>
              </a:rPr>
              <a:t>f</a:t>
            </a:r>
            <a:r>
              <a:rPr sz="25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irst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successful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landing</a:t>
            </a:r>
            <a:r>
              <a:rPr sz="25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outcome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ground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pad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was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achieved</a:t>
            </a:r>
            <a:endParaRPr sz="2500">
              <a:latin typeface="Microsoft Sans Serif"/>
              <a:cs typeface="Microsoft Sans Serif"/>
            </a:endParaRPr>
          </a:p>
          <a:p>
            <a:pPr marL="1056640" marR="5080" indent="-290830">
              <a:lnSpc>
                <a:spcPct val="109900"/>
              </a:lnSpc>
              <a:spcBef>
                <a:spcPts val="1245"/>
              </a:spcBef>
              <a:buChar char="•"/>
              <a:tabLst>
                <a:tab pos="1056640" algn="l"/>
                <a:tab pos="1057275" algn="l"/>
              </a:tabLst>
            </a:pPr>
            <a:r>
              <a:rPr sz="25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Listing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names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boosters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which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have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drone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ship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have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payload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mass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greater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than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260" dirty="0">
                <a:solidFill>
                  <a:srgbClr val="FFFFFF"/>
                </a:solidFill>
                <a:latin typeface="Microsoft Sans Serif"/>
                <a:cs typeface="Microsoft Sans Serif"/>
              </a:rPr>
              <a:t>4000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but </a:t>
            </a:r>
            <a:r>
              <a:rPr sz="2500" spc="-6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less</a:t>
            </a:r>
            <a:r>
              <a:rPr sz="25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than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265" dirty="0">
                <a:solidFill>
                  <a:srgbClr val="FFFFFF"/>
                </a:solidFill>
                <a:latin typeface="Microsoft Sans Serif"/>
                <a:cs typeface="Microsoft Sans Serif"/>
              </a:rPr>
              <a:t>6000</a:t>
            </a:r>
            <a:endParaRPr sz="2500">
              <a:latin typeface="Microsoft Sans Serif"/>
              <a:cs typeface="Microsoft Sans Serif"/>
            </a:endParaRPr>
          </a:p>
          <a:p>
            <a:pPr marL="1056640" indent="-290830">
              <a:lnSpc>
                <a:spcPct val="100000"/>
              </a:lnSpc>
              <a:spcBef>
                <a:spcPts val="1545"/>
              </a:spcBef>
              <a:buChar char="•"/>
              <a:tabLst>
                <a:tab pos="1056640" algn="l"/>
                <a:tab pos="1057275" algn="l"/>
              </a:tabLst>
            </a:pPr>
            <a:r>
              <a:rPr sz="25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Listing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total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number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successful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failure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mission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outcomes</a:t>
            </a:r>
            <a:endParaRPr sz="2500">
              <a:latin typeface="Microsoft Sans Serif"/>
              <a:cs typeface="Microsoft Sans Serif"/>
            </a:endParaRPr>
          </a:p>
          <a:p>
            <a:pPr marL="1056640" indent="-290830">
              <a:lnSpc>
                <a:spcPct val="100000"/>
              </a:lnSpc>
              <a:spcBef>
                <a:spcPts val="1545"/>
              </a:spcBef>
              <a:buChar char="•"/>
              <a:tabLst>
                <a:tab pos="1056640" algn="l"/>
                <a:tab pos="1057275" algn="l"/>
              </a:tabLst>
            </a:pPr>
            <a:r>
              <a:rPr sz="25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Listing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names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booster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versions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which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have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carried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maximum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payload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mass</a:t>
            </a:r>
            <a:endParaRPr sz="2500">
              <a:latin typeface="Microsoft Sans Serif"/>
              <a:cs typeface="Microsoft Sans Serif"/>
            </a:endParaRPr>
          </a:p>
          <a:p>
            <a:pPr marL="1056640" marR="301625" indent="-290830">
              <a:lnSpc>
                <a:spcPct val="109900"/>
              </a:lnSpc>
              <a:spcBef>
                <a:spcPts val="1250"/>
              </a:spcBef>
              <a:buChar char="•"/>
              <a:tabLst>
                <a:tab pos="1056640" algn="l"/>
                <a:tab pos="1057275" algn="l"/>
              </a:tabLst>
            </a:pPr>
            <a:r>
              <a:rPr sz="25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Listing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failed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landing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outcomes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drone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ship,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their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booster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versions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site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names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for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months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in </a:t>
            </a:r>
            <a:r>
              <a:rPr sz="2500" spc="-6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year</a:t>
            </a:r>
            <a:r>
              <a:rPr sz="25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2015</a:t>
            </a:r>
            <a:endParaRPr sz="2500">
              <a:latin typeface="Microsoft Sans Serif"/>
              <a:cs typeface="Microsoft Sans Serif"/>
            </a:endParaRPr>
          </a:p>
          <a:p>
            <a:pPr marL="1056640" marR="345440" indent="-290830">
              <a:lnSpc>
                <a:spcPct val="109900"/>
              </a:lnSpc>
              <a:spcBef>
                <a:spcPts val="1245"/>
              </a:spcBef>
              <a:buChar char="•"/>
              <a:tabLst>
                <a:tab pos="1056640" algn="l"/>
                <a:tab pos="1057275" algn="l"/>
              </a:tabLst>
            </a:pPr>
            <a:r>
              <a:rPr sz="25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Ranking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count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landing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outcomes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(such</a:t>
            </a:r>
            <a:r>
              <a:rPr sz="25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as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Failure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(drone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ship)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or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</a:t>
            </a:r>
            <a:r>
              <a:rPr sz="25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(ground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pad))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between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date </a:t>
            </a:r>
            <a:r>
              <a:rPr sz="2500" spc="-6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2010-06-04</a:t>
            </a:r>
            <a:r>
              <a:rPr sz="25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2017-03-20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descending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order</a:t>
            </a:r>
            <a:endParaRPr sz="25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4150">
              <a:latin typeface="Microsoft Sans Serif"/>
              <a:cs typeface="Microsoft Sans Serif"/>
            </a:endParaRPr>
          </a:p>
          <a:p>
            <a:pPr marL="160020" algn="ctr">
              <a:lnSpc>
                <a:spcPct val="100000"/>
              </a:lnSpc>
            </a:pPr>
            <a:r>
              <a:rPr sz="2950" u="heavy" spc="11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GitHub</a:t>
            </a:r>
            <a:r>
              <a:rPr sz="2950" u="heavy" spc="-1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2950" u="heavy" spc="-8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URL:</a:t>
            </a:r>
            <a:r>
              <a:rPr sz="2950" u="heavy" spc="-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2950" u="heavy" spc="-15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EDA</a:t>
            </a:r>
            <a:r>
              <a:rPr sz="2950" u="heavy" spc="-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2950" u="heavy" spc="16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with</a:t>
            </a:r>
            <a:r>
              <a:rPr sz="2950" u="heavy" spc="-1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2950" u="heavy" spc="-2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SQL</a:t>
            </a:r>
            <a:endParaRPr sz="295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29417" y="1055883"/>
            <a:ext cx="14286601" cy="82502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308125" y="2231393"/>
            <a:ext cx="5464810" cy="5276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spc="95" dirty="0"/>
              <a:t>Markers</a:t>
            </a:r>
            <a:r>
              <a:rPr sz="3300" spc="-110" dirty="0"/>
              <a:t> </a:t>
            </a:r>
            <a:r>
              <a:rPr sz="3300" spc="225" dirty="0"/>
              <a:t>of</a:t>
            </a:r>
            <a:r>
              <a:rPr sz="3300" spc="-105" dirty="0"/>
              <a:t> </a:t>
            </a:r>
            <a:r>
              <a:rPr sz="3300" spc="90" dirty="0"/>
              <a:t>all</a:t>
            </a:r>
            <a:r>
              <a:rPr sz="3300" spc="-110" dirty="0"/>
              <a:t> </a:t>
            </a:r>
            <a:r>
              <a:rPr sz="3300" spc="114" dirty="0"/>
              <a:t>Launch</a:t>
            </a:r>
            <a:r>
              <a:rPr sz="3300" spc="-105" dirty="0"/>
              <a:t> </a:t>
            </a:r>
            <a:r>
              <a:rPr sz="3300" spc="75" dirty="0"/>
              <a:t>Sites:</a:t>
            </a:r>
            <a:endParaRPr sz="3300"/>
          </a:p>
        </p:txBody>
      </p:sp>
      <p:sp>
        <p:nvSpPr>
          <p:cNvPr id="4" name="object 4"/>
          <p:cNvSpPr txBox="1"/>
          <p:nvPr/>
        </p:nvSpPr>
        <p:spPr>
          <a:xfrm>
            <a:off x="1308125" y="2920850"/>
            <a:ext cx="17264380" cy="786828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766445" marR="273050">
              <a:lnSpc>
                <a:spcPct val="111400"/>
              </a:lnSpc>
              <a:spcBef>
                <a:spcPts val="90"/>
              </a:spcBef>
              <a:buChar char="-"/>
              <a:tabLst>
                <a:tab pos="989965" algn="l"/>
              </a:tabLst>
            </a:pPr>
            <a:r>
              <a:rPr sz="29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Added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Marker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70" dirty="0">
                <a:solidFill>
                  <a:srgbClr val="FFFFFF"/>
                </a:solidFill>
                <a:latin typeface="Microsoft Sans Serif"/>
                <a:cs typeface="Microsoft Sans Serif"/>
              </a:rPr>
              <a:t>with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Circle,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Popup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Label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Text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Label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80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NASA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Johnson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Space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Center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using </a:t>
            </a:r>
            <a:r>
              <a:rPr sz="2900" spc="-75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its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latitude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longitude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coordinates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as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start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location.</a:t>
            </a:r>
            <a:endParaRPr sz="2900">
              <a:latin typeface="Microsoft Sans Serif"/>
              <a:cs typeface="Microsoft Sans Serif"/>
            </a:endParaRPr>
          </a:p>
          <a:p>
            <a:pPr marL="766445" marR="75565">
              <a:lnSpc>
                <a:spcPct val="111400"/>
              </a:lnSpc>
              <a:spcBef>
                <a:spcPts val="1465"/>
              </a:spcBef>
              <a:buChar char="-"/>
              <a:tabLst>
                <a:tab pos="989965" algn="l"/>
              </a:tabLst>
            </a:pPr>
            <a:r>
              <a:rPr sz="29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Added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Markers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70" dirty="0">
                <a:solidFill>
                  <a:srgbClr val="FFFFFF"/>
                </a:solidFill>
                <a:latin typeface="Microsoft Sans Serif"/>
                <a:cs typeface="Microsoft Sans Serif"/>
              </a:rPr>
              <a:t>with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Circle,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Popup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Label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Text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Label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80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all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Sites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using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their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latitude </a:t>
            </a:r>
            <a:r>
              <a:rPr sz="2900" spc="-75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and </a:t>
            </a:r>
            <a:r>
              <a:rPr sz="29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longitude </a:t>
            </a:r>
            <a:r>
              <a:rPr sz="29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coordinates </a:t>
            </a:r>
            <a:r>
              <a:rPr sz="2900" spc="195" dirty="0">
                <a:solidFill>
                  <a:srgbClr val="FFFFFF"/>
                </a:solidFill>
                <a:latin typeface="Microsoft Sans Serif"/>
                <a:cs typeface="Microsoft Sans Serif"/>
              </a:rPr>
              <a:t>to </a:t>
            </a:r>
            <a:r>
              <a:rPr sz="29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show </a:t>
            </a:r>
            <a:r>
              <a:rPr sz="29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their </a:t>
            </a:r>
            <a:r>
              <a:rPr sz="290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geographical </a:t>
            </a:r>
            <a:r>
              <a:rPr sz="29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locations and </a:t>
            </a:r>
            <a:r>
              <a:rPr sz="29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proximity </a:t>
            </a:r>
            <a:r>
              <a:rPr sz="2900" spc="195" dirty="0">
                <a:solidFill>
                  <a:srgbClr val="FFFFFF"/>
                </a:solidFill>
                <a:latin typeface="Microsoft Sans Serif"/>
                <a:cs typeface="Microsoft Sans Serif"/>
              </a:rPr>
              <a:t>to </a:t>
            </a:r>
            <a:r>
              <a:rPr sz="29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Equator </a:t>
            </a:r>
            <a:r>
              <a:rPr sz="29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and </a:t>
            </a:r>
            <a:r>
              <a:rPr sz="2900" spc="-76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coasts.</a:t>
            </a:r>
            <a:endParaRPr sz="29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3435"/>
              </a:spcBef>
            </a:pPr>
            <a:r>
              <a:rPr sz="3300" spc="150" dirty="0">
                <a:solidFill>
                  <a:srgbClr val="D5D5D5"/>
                </a:solidFill>
                <a:latin typeface="Microsoft Sans Serif"/>
                <a:cs typeface="Microsoft Sans Serif"/>
              </a:rPr>
              <a:t>Coloured</a:t>
            </a:r>
            <a:r>
              <a:rPr sz="3300" spc="-10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300" spc="95" dirty="0">
                <a:solidFill>
                  <a:srgbClr val="D5D5D5"/>
                </a:solidFill>
                <a:latin typeface="Microsoft Sans Serif"/>
                <a:cs typeface="Microsoft Sans Serif"/>
              </a:rPr>
              <a:t>Markers</a:t>
            </a:r>
            <a:r>
              <a:rPr sz="3300" spc="-9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300" spc="225" dirty="0">
                <a:solidFill>
                  <a:srgbClr val="D5D5D5"/>
                </a:solidFill>
                <a:latin typeface="Microsoft Sans Serif"/>
                <a:cs typeface="Microsoft Sans Serif"/>
              </a:rPr>
              <a:t>of</a:t>
            </a:r>
            <a:r>
              <a:rPr sz="3300" spc="-9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300" spc="180" dirty="0">
                <a:solidFill>
                  <a:srgbClr val="D5D5D5"/>
                </a:solidFill>
                <a:latin typeface="Microsoft Sans Serif"/>
                <a:cs typeface="Microsoft Sans Serif"/>
              </a:rPr>
              <a:t>the</a:t>
            </a:r>
            <a:r>
              <a:rPr sz="3300" spc="-10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300" spc="145" dirty="0">
                <a:solidFill>
                  <a:srgbClr val="D5D5D5"/>
                </a:solidFill>
                <a:latin typeface="Microsoft Sans Serif"/>
                <a:cs typeface="Microsoft Sans Serif"/>
              </a:rPr>
              <a:t>launch</a:t>
            </a:r>
            <a:r>
              <a:rPr sz="3300" spc="-9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300" spc="175" dirty="0">
                <a:solidFill>
                  <a:srgbClr val="D5D5D5"/>
                </a:solidFill>
                <a:latin typeface="Microsoft Sans Serif"/>
                <a:cs typeface="Microsoft Sans Serif"/>
              </a:rPr>
              <a:t>outcomes</a:t>
            </a:r>
            <a:r>
              <a:rPr sz="3300" spc="-9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300" spc="195" dirty="0">
                <a:solidFill>
                  <a:srgbClr val="D5D5D5"/>
                </a:solidFill>
                <a:latin typeface="Microsoft Sans Serif"/>
                <a:cs typeface="Microsoft Sans Serif"/>
              </a:rPr>
              <a:t>for</a:t>
            </a:r>
            <a:r>
              <a:rPr sz="3300" spc="-10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300" spc="120" dirty="0">
                <a:solidFill>
                  <a:srgbClr val="D5D5D5"/>
                </a:solidFill>
                <a:latin typeface="Microsoft Sans Serif"/>
                <a:cs typeface="Microsoft Sans Serif"/>
              </a:rPr>
              <a:t>each</a:t>
            </a:r>
            <a:r>
              <a:rPr sz="3300" spc="-9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300" spc="114" dirty="0">
                <a:solidFill>
                  <a:srgbClr val="D5D5D5"/>
                </a:solidFill>
                <a:latin typeface="Microsoft Sans Serif"/>
                <a:cs typeface="Microsoft Sans Serif"/>
              </a:rPr>
              <a:t>Launch</a:t>
            </a:r>
            <a:r>
              <a:rPr sz="3300" spc="-9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300" spc="90" dirty="0">
                <a:solidFill>
                  <a:srgbClr val="D5D5D5"/>
                </a:solidFill>
                <a:latin typeface="Microsoft Sans Serif"/>
                <a:cs typeface="Microsoft Sans Serif"/>
              </a:rPr>
              <a:t>Site:</a:t>
            </a:r>
            <a:endParaRPr sz="3300">
              <a:latin typeface="Microsoft Sans Serif"/>
              <a:cs typeface="Microsoft Sans Serif"/>
            </a:endParaRPr>
          </a:p>
          <a:p>
            <a:pPr marL="766445" marR="5080">
              <a:lnSpc>
                <a:spcPct val="111400"/>
              </a:lnSpc>
              <a:spcBef>
                <a:spcPts val="1465"/>
              </a:spcBef>
              <a:buChar char="-"/>
              <a:tabLst>
                <a:tab pos="989965" algn="l"/>
              </a:tabLst>
            </a:pPr>
            <a:r>
              <a:rPr sz="29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Added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coloured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Markers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80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(Green)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failed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(Red)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launches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using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Marker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Cluster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95" dirty="0">
                <a:solidFill>
                  <a:srgbClr val="FFFFFF"/>
                </a:solidFill>
                <a:latin typeface="Microsoft Sans Serif"/>
                <a:cs typeface="Microsoft Sans Serif"/>
              </a:rPr>
              <a:t>to </a:t>
            </a:r>
            <a:r>
              <a:rPr sz="2900" spc="-76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identify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60" dirty="0">
                <a:solidFill>
                  <a:srgbClr val="FFFFFF"/>
                </a:solidFill>
                <a:latin typeface="Microsoft Sans Serif"/>
                <a:cs typeface="Microsoft Sans Serif"/>
              </a:rPr>
              <a:t>which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sites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have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relatively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high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rates.</a:t>
            </a:r>
            <a:endParaRPr sz="29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3440"/>
              </a:spcBef>
            </a:pPr>
            <a:r>
              <a:rPr sz="3300" spc="95" dirty="0">
                <a:solidFill>
                  <a:srgbClr val="D5D5D5"/>
                </a:solidFill>
                <a:latin typeface="Microsoft Sans Serif"/>
                <a:cs typeface="Microsoft Sans Serif"/>
              </a:rPr>
              <a:t>Distances</a:t>
            </a:r>
            <a:r>
              <a:rPr sz="3300" spc="-9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300" spc="170" dirty="0">
                <a:solidFill>
                  <a:srgbClr val="D5D5D5"/>
                </a:solidFill>
                <a:latin typeface="Microsoft Sans Serif"/>
                <a:cs typeface="Microsoft Sans Serif"/>
              </a:rPr>
              <a:t>between</a:t>
            </a:r>
            <a:r>
              <a:rPr sz="3300" spc="-9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300" spc="-10" dirty="0">
                <a:solidFill>
                  <a:srgbClr val="D5D5D5"/>
                </a:solidFill>
                <a:latin typeface="Microsoft Sans Serif"/>
                <a:cs typeface="Microsoft Sans Serif"/>
              </a:rPr>
              <a:t>a</a:t>
            </a:r>
            <a:r>
              <a:rPr sz="3300" spc="-9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300" spc="114" dirty="0">
                <a:solidFill>
                  <a:srgbClr val="D5D5D5"/>
                </a:solidFill>
                <a:latin typeface="Microsoft Sans Serif"/>
                <a:cs typeface="Microsoft Sans Serif"/>
              </a:rPr>
              <a:t>Launch</a:t>
            </a:r>
            <a:r>
              <a:rPr sz="3300" spc="-9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300" spc="100" dirty="0">
                <a:solidFill>
                  <a:srgbClr val="D5D5D5"/>
                </a:solidFill>
                <a:latin typeface="Microsoft Sans Serif"/>
                <a:cs typeface="Microsoft Sans Serif"/>
              </a:rPr>
              <a:t>Site</a:t>
            </a:r>
            <a:r>
              <a:rPr sz="3300" spc="-9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300" spc="235" dirty="0">
                <a:solidFill>
                  <a:srgbClr val="D5D5D5"/>
                </a:solidFill>
                <a:latin typeface="Microsoft Sans Serif"/>
                <a:cs typeface="Microsoft Sans Serif"/>
              </a:rPr>
              <a:t>to</a:t>
            </a:r>
            <a:r>
              <a:rPr sz="3300" spc="-9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300" spc="140" dirty="0">
                <a:solidFill>
                  <a:srgbClr val="D5D5D5"/>
                </a:solidFill>
                <a:latin typeface="Microsoft Sans Serif"/>
                <a:cs typeface="Microsoft Sans Serif"/>
              </a:rPr>
              <a:t>its</a:t>
            </a:r>
            <a:r>
              <a:rPr sz="3300" spc="-9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300" spc="145" dirty="0">
                <a:solidFill>
                  <a:srgbClr val="D5D5D5"/>
                </a:solidFill>
                <a:latin typeface="Microsoft Sans Serif"/>
                <a:cs typeface="Microsoft Sans Serif"/>
              </a:rPr>
              <a:t>proximities:</a:t>
            </a:r>
            <a:endParaRPr sz="3300">
              <a:latin typeface="Microsoft Sans Serif"/>
              <a:cs typeface="Microsoft Sans Serif"/>
            </a:endParaRPr>
          </a:p>
          <a:p>
            <a:pPr marL="766445" marR="1466215">
              <a:lnSpc>
                <a:spcPct val="111400"/>
              </a:lnSpc>
              <a:spcBef>
                <a:spcPts val="1465"/>
              </a:spcBef>
              <a:buChar char="-"/>
              <a:tabLst>
                <a:tab pos="989965" algn="l"/>
              </a:tabLst>
            </a:pPr>
            <a:r>
              <a:rPr sz="29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Added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coloured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Lines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95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show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distances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between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</a:t>
            </a:r>
            <a:r>
              <a:rPr sz="29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Site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-90" dirty="0">
                <a:solidFill>
                  <a:srgbClr val="FFFFFF"/>
                </a:solidFill>
                <a:latin typeface="Microsoft Sans Serif"/>
                <a:cs typeface="Microsoft Sans Serif"/>
              </a:rPr>
              <a:t>KSC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LC-39A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(as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an </a:t>
            </a:r>
            <a:r>
              <a:rPr sz="2900" spc="-75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example)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its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proximities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like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Railway,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Highway,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Coastline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Closest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City.</a:t>
            </a:r>
            <a:endParaRPr sz="29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3650">
              <a:latin typeface="Microsoft Sans Serif"/>
              <a:cs typeface="Microsoft Sans Serif"/>
            </a:endParaRPr>
          </a:p>
          <a:p>
            <a:pPr marL="223520" algn="ctr">
              <a:lnSpc>
                <a:spcPct val="100000"/>
              </a:lnSpc>
              <a:spcBef>
                <a:spcPts val="5"/>
              </a:spcBef>
            </a:pPr>
            <a:r>
              <a:rPr sz="2950" u="heavy" spc="11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GitHub</a:t>
            </a:r>
            <a:r>
              <a:rPr sz="2950" u="heavy" spc="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2950" u="heavy" spc="-8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URL:</a:t>
            </a:r>
            <a:r>
              <a:rPr sz="2950" u="heavy" spc="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2950" u="heavy" spc="10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Interactive</a:t>
            </a:r>
            <a:r>
              <a:rPr sz="2950" u="heavy" spc="1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2950" u="heavy" spc="2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Visual</a:t>
            </a:r>
            <a:r>
              <a:rPr sz="2950" u="heavy" spc="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2950" u="heavy" spc="9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Analytics</a:t>
            </a:r>
            <a:r>
              <a:rPr sz="2950" u="heavy" spc="1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2950" u="heavy" spc="16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with</a:t>
            </a:r>
            <a:r>
              <a:rPr sz="2950" u="heavy" spc="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2950" u="heavy" spc="6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Folium</a:t>
            </a:r>
            <a:endParaRPr sz="295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46057" y="1055883"/>
            <a:ext cx="13653323" cy="82502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308125" y="2274394"/>
            <a:ext cx="6077585" cy="5619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3500" spc="135" dirty="0"/>
              <a:t>Launch</a:t>
            </a:r>
            <a:r>
              <a:rPr sz="3500" spc="-114" dirty="0"/>
              <a:t> </a:t>
            </a:r>
            <a:r>
              <a:rPr sz="3500" spc="95" dirty="0"/>
              <a:t>Sites</a:t>
            </a:r>
            <a:r>
              <a:rPr sz="3500" spc="-110" dirty="0"/>
              <a:t> </a:t>
            </a:r>
            <a:r>
              <a:rPr sz="3500" spc="200" dirty="0"/>
              <a:t>Dropdown</a:t>
            </a:r>
            <a:r>
              <a:rPr sz="3500" spc="-110" dirty="0"/>
              <a:t> </a:t>
            </a:r>
            <a:r>
              <a:rPr sz="3500" spc="105" dirty="0"/>
              <a:t>List:</a:t>
            </a:r>
            <a:endParaRPr sz="3500"/>
          </a:p>
        </p:txBody>
      </p:sp>
      <p:sp>
        <p:nvSpPr>
          <p:cNvPr id="4" name="object 4"/>
          <p:cNvSpPr txBox="1"/>
          <p:nvPr/>
        </p:nvSpPr>
        <p:spPr>
          <a:xfrm>
            <a:off x="1308125" y="3057514"/>
            <a:ext cx="17306925" cy="7731759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003935" indent="-238125">
              <a:lnSpc>
                <a:spcPct val="100000"/>
              </a:lnSpc>
              <a:spcBef>
                <a:spcPts val="125"/>
              </a:spcBef>
              <a:buChar char="-"/>
              <a:tabLst>
                <a:tab pos="1004569" algn="l"/>
              </a:tabLst>
            </a:pPr>
            <a:r>
              <a:rPr sz="310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Added</a:t>
            </a:r>
            <a:r>
              <a:rPr sz="31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31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185" dirty="0">
                <a:solidFill>
                  <a:srgbClr val="FFFFFF"/>
                </a:solidFill>
                <a:latin typeface="Microsoft Sans Serif"/>
                <a:cs typeface="Microsoft Sans Serif"/>
              </a:rPr>
              <a:t>dropdown</a:t>
            </a:r>
            <a:r>
              <a:rPr sz="31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list</a:t>
            </a:r>
            <a:r>
              <a:rPr sz="31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204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31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enable</a:t>
            </a:r>
            <a:r>
              <a:rPr sz="31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</a:t>
            </a:r>
            <a:r>
              <a:rPr sz="31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Site</a:t>
            </a:r>
            <a:r>
              <a:rPr sz="31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selection.</a:t>
            </a:r>
            <a:endParaRPr sz="31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3620"/>
              </a:spcBef>
            </a:pPr>
            <a:r>
              <a:rPr sz="3500" spc="15" dirty="0">
                <a:solidFill>
                  <a:srgbClr val="D5D5D5"/>
                </a:solidFill>
                <a:latin typeface="Microsoft Sans Serif"/>
                <a:cs typeface="Microsoft Sans Serif"/>
              </a:rPr>
              <a:t>Pie</a:t>
            </a:r>
            <a:r>
              <a:rPr sz="3500" spc="-9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500" spc="170" dirty="0">
                <a:solidFill>
                  <a:srgbClr val="D5D5D5"/>
                </a:solidFill>
                <a:latin typeface="Microsoft Sans Serif"/>
                <a:cs typeface="Microsoft Sans Serif"/>
              </a:rPr>
              <a:t>Chart</a:t>
            </a:r>
            <a:r>
              <a:rPr sz="3500" spc="-9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500" spc="180" dirty="0">
                <a:solidFill>
                  <a:srgbClr val="D5D5D5"/>
                </a:solidFill>
                <a:latin typeface="Microsoft Sans Serif"/>
                <a:cs typeface="Microsoft Sans Serif"/>
              </a:rPr>
              <a:t>showing</a:t>
            </a:r>
            <a:r>
              <a:rPr sz="3500" spc="-9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500" spc="95" dirty="0">
                <a:solidFill>
                  <a:srgbClr val="D5D5D5"/>
                </a:solidFill>
                <a:latin typeface="Microsoft Sans Serif"/>
                <a:cs typeface="Microsoft Sans Serif"/>
              </a:rPr>
              <a:t>Success</a:t>
            </a:r>
            <a:r>
              <a:rPr sz="3500" spc="-9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500" spc="114" dirty="0">
                <a:solidFill>
                  <a:srgbClr val="D5D5D5"/>
                </a:solidFill>
                <a:latin typeface="Microsoft Sans Serif"/>
                <a:cs typeface="Microsoft Sans Serif"/>
              </a:rPr>
              <a:t>Launches</a:t>
            </a:r>
            <a:r>
              <a:rPr sz="3500" spc="-9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500" spc="114" dirty="0">
                <a:solidFill>
                  <a:srgbClr val="D5D5D5"/>
                </a:solidFill>
                <a:latin typeface="Microsoft Sans Serif"/>
                <a:cs typeface="Microsoft Sans Serif"/>
              </a:rPr>
              <a:t>(All</a:t>
            </a:r>
            <a:r>
              <a:rPr sz="350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500" spc="145" dirty="0">
                <a:solidFill>
                  <a:srgbClr val="D5D5D5"/>
                </a:solidFill>
                <a:latin typeface="Microsoft Sans Serif"/>
                <a:cs typeface="Microsoft Sans Serif"/>
              </a:rPr>
              <a:t>Sites/Certain</a:t>
            </a:r>
            <a:r>
              <a:rPr sz="3500" spc="-9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500" spc="85" dirty="0">
                <a:solidFill>
                  <a:srgbClr val="D5D5D5"/>
                </a:solidFill>
                <a:latin typeface="Microsoft Sans Serif"/>
                <a:cs typeface="Microsoft Sans Serif"/>
              </a:rPr>
              <a:t>Site):</a:t>
            </a:r>
            <a:endParaRPr sz="3500">
              <a:latin typeface="Microsoft Sans Serif"/>
              <a:cs typeface="Microsoft Sans Serif"/>
            </a:endParaRPr>
          </a:p>
          <a:p>
            <a:pPr marL="766445" marR="1111250">
              <a:lnSpc>
                <a:spcPct val="110800"/>
              </a:lnSpc>
              <a:spcBef>
                <a:spcPts val="1575"/>
              </a:spcBef>
              <a:buChar char="-"/>
              <a:tabLst>
                <a:tab pos="1004569" algn="l"/>
              </a:tabLst>
            </a:pPr>
            <a:r>
              <a:rPr sz="310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Added</a:t>
            </a:r>
            <a:r>
              <a:rPr sz="31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31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pie</a:t>
            </a:r>
            <a:r>
              <a:rPr sz="31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chart</a:t>
            </a:r>
            <a:r>
              <a:rPr sz="31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204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31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show</a:t>
            </a:r>
            <a:r>
              <a:rPr sz="31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1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total</a:t>
            </a:r>
            <a:r>
              <a:rPr sz="31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successful</a:t>
            </a:r>
            <a:r>
              <a:rPr sz="31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launches</a:t>
            </a:r>
            <a:r>
              <a:rPr sz="31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180" dirty="0">
                <a:solidFill>
                  <a:srgbClr val="FFFFFF"/>
                </a:solidFill>
                <a:latin typeface="Microsoft Sans Serif"/>
                <a:cs typeface="Microsoft Sans Serif"/>
              </a:rPr>
              <a:t>count</a:t>
            </a:r>
            <a:r>
              <a:rPr sz="31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for</a:t>
            </a:r>
            <a:r>
              <a:rPr sz="31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all</a:t>
            </a:r>
            <a:r>
              <a:rPr sz="31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sites</a:t>
            </a:r>
            <a:r>
              <a:rPr sz="31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31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3100" spc="-80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</a:t>
            </a:r>
            <a:r>
              <a:rPr sz="31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vs.</a:t>
            </a:r>
            <a:r>
              <a:rPr sz="31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Failed</a:t>
            </a:r>
            <a:r>
              <a:rPr sz="31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counts</a:t>
            </a:r>
            <a:r>
              <a:rPr sz="31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for</a:t>
            </a:r>
            <a:r>
              <a:rPr sz="31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1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site,</a:t>
            </a:r>
            <a:r>
              <a:rPr sz="31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if</a:t>
            </a:r>
            <a:r>
              <a:rPr sz="31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31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speci</a:t>
            </a:r>
            <a:r>
              <a:rPr sz="3100" spc="110" dirty="0">
                <a:solidFill>
                  <a:srgbClr val="FFFFFF"/>
                </a:solidFill>
                <a:latin typeface="Times New Roman"/>
                <a:cs typeface="Times New Roman"/>
              </a:rPr>
              <a:t>f</a:t>
            </a:r>
            <a:r>
              <a:rPr sz="31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ic</a:t>
            </a:r>
            <a:r>
              <a:rPr sz="31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</a:t>
            </a:r>
            <a:r>
              <a:rPr sz="31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Site</a:t>
            </a:r>
            <a:r>
              <a:rPr sz="31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was</a:t>
            </a:r>
            <a:r>
              <a:rPr sz="31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selected.</a:t>
            </a:r>
            <a:endParaRPr sz="31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3615"/>
              </a:spcBef>
            </a:pPr>
            <a:r>
              <a:rPr sz="3500" spc="135" dirty="0">
                <a:solidFill>
                  <a:srgbClr val="D5D5D5"/>
                </a:solidFill>
                <a:latin typeface="Microsoft Sans Serif"/>
                <a:cs typeface="Microsoft Sans Serif"/>
              </a:rPr>
              <a:t>Slider</a:t>
            </a:r>
            <a:r>
              <a:rPr sz="3500" spc="-10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500" spc="250" dirty="0">
                <a:solidFill>
                  <a:srgbClr val="D5D5D5"/>
                </a:solidFill>
                <a:latin typeface="Microsoft Sans Serif"/>
                <a:cs typeface="Microsoft Sans Serif"/>
              </a:rPr>
              <a:t>of</a:t>
            </a:r>
            <a:r>
              <a:rPr sz="3500" spc="-10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500" spc="75" dirty="0">
                <a:solidFill>
                  <a:srgbClr val="D5D5D5"/>
                </a:solidFill>
                <a:latin typeface="Microsoft Sans Serif"/>
                <a:cs typeface="Microsoft Sans Serif"/>
              </a:rPr>
              <a:t>Payload</a:t>
            </a:r>
            <a:r>
              <a:rPr sz="3500" spc="-10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500" spc="45" dirty="0">
                <a:solidFill>
                  <a:srgbClr val="D5D5D5"/>
                </a:solidFill>
                <a:latin typeface="Microsoft Sans Serif"/>
                <a:cs typeface="Microsoft Sans Serif"/>
              </a:rPr>
              <a:t>Mass</a:t>
            </a:r>
            <a:r>
              <a:rPr sz="3500" spc="-10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500" spc="65" dirty="0">
                <a:solidFill>
                  <a:srgbClr val="D5D5D5"/>
                </a:solidFill>
                <a:latin typeface="Microsoft Sans Serif"/>
                <a:cs typeface="Microsoft Sans Serif"/>
              </a:rPr>
              <a:t>Range:</a:t>
            </a:r>
            <a:endParaRPr sz="3500">
              <a:latin typeface="Microsoft Sans Serif"/>
              <a:cs typeface="Microsoft Sans Serif"/>
            </a:endParaRPr>
          </a:p>
          <a:p>
            <a:pPr marL="1003935" indent="-238125">
              <a:lnSpc>
                <a:spcPct val="100000"/>
              </a:lnSpc>
              <a:spcBef>
                <a:spcPts val="1980"/>
              </a:spcBef>
              <a:buChar char="-"/>
              <a:tabLst>
                <a:tab pos="1004569" algn="l"/>
              </a:tabLst>
            </a:pPr>
            <a:r>
              <a:rPr sz="310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Added</a:t>
            </a:r>
            <a:r>
              <a:rPr sz="31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31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slider</a:t>
            </a:r>
            <a:r>
              <a:rPr sz="31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204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31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select</a:t>
            </a:r>
            <a:r>
              <a:rPr sz="31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Payload</a:t>
            </a:r>
            <a:r>
              <a:rPr sz="31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range.</a:t>
            </a:r>
            <a:endParaRPr sz="31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3615"/>
              </a:spcBef>
            </a:pPr>
            <a:r>
              <a:rPr sz="3500" spc="160" dirty="0">
                <a:solidFill>
                  <a:srgbClr val="D5D5D5"/>
                </a:solidFill>
                <a:latin typeface="Microsoft Sans Serif"/>
                <a:cs typeface="Microsoft Sans Serif"/>
              </a:rPr>
              <a:t>Scatter</a:t>
            </a:r>
            <a:r>
              <a:rPr sz="3500" spc="-9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500" spc="170" dirty="0">
                <a:solidFill>
                  <a:srgbClr val="D5D5D5"/>
                </a:solidFill>
                <a:latin typeface="Microsoft Sans Serif"/>
                <a:cs typeface="Microsoft Sans Serif"/>
              </a:rPr>
              <a:t>Chart</a:t>
            </a:r>
            <a:r>
              <a:rPr sz="3500" spc="-9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500" spc="250" dirty="0">
                <a:solidFill>
                  <a:srgbClr val="D5D5D5"/>
                </a:solidFill>
                <a:latin typeface="Microsoft Sans Serif"/>
                <a:cs typeface="Microsoft Sans Serif"/>
              </a:rPr>
              <a:t>of</a:t>
            </a:r>
            <a:r>
              <a:rPr sz="350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500" spc="75" dirty="0">
                <a:solidFill>
                  <a:srgbClr val="D5D5D5"/>
                </a:solidFill>
                <a:latin typeface="Microsoft Sans Serif"/>
                <a:cs typeface="Microsoft Sans Serif"/>
              </a:rPr>
              <a:t>Payload</a:t>
            </a:r>
            <a:r>
              <a:rPr sz="3500" spc="-9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500" spc="45" dirty="0">
                <a:solidFill>
                  <a:srgbClr val="D5D5D5"/>
                </a:solidFill>
                <a:latin typeface="Microsoft Sans Serif"/>
                <a:cs typeface="Microsoft Sans Serif"/>
              </a:rPr>
              <a:t>Mass</a:t>
            </a:r>
            <a:r>
              <a:rPr sz="350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500" spc="75" dirty="0">
                <a:solidFill>
                  <a:srgbClr val="D5D5D5"/>
                </a:solidFill>
                <a:latin typeface="Microsoft Sans Serif"/>
                <a:cs typeface="Microsoft Sans Serif"/>
              </a:rPr>
              <a:t>vs.</a:t>
            </a:r>
            <a:r>
              <a:rPr sz="3500" spc="-9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500" spc="95" dirty="0">
                <a:solidFill>
                  <a:srgbClr val="D5D5D5"/>
                </a:solidFill>
                <a:latin typeface="Microsoft Sans Serif"/>
                <a:cs typeface="Microsoft Sans Serif"/>
              </a:rPr>
              <a:t>Success</a:t>
            </a:r>
            <a:r>
              <a:rPr sz="350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500" spc="45" dirty="0">
                <a:solidFill>
                  <a:srgbClr val="D5D5D5"/>
                </a:solidFill>
                <a:latin typeface="Microsoft Sans Serif"/>
                <a:cs typeface="Microsoft Sans Serif"/>
              </a:rPr>
              <a:t>Rate</a:t>
            </a:r>
            <a:r>
              <a:rPr sz="3500" spc="-9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500" spc="215" dirty="0">
                <a:solidFill>
                  <a:srgbClr val="D5D5D5"/>
                </a:solidFill>
                <a:latin typeface="Microsoft Sans Serif"/>
                <a:cs typeface="Microsoft Sans Serif"/>
              </a:rPr>
              <a:t>for</a:t>
            </a:r>
            <a:r>
              <a:rPr sz="350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500" spc="200" dirty="0">
                <a:solidFill>
                  <a:srgbClr val="D5D5D5"/>
                </a:solidFill>
                <a:latin typeface="Microsoft Sans Serif"/>
                <a:cs typeface="Microsoft Sans Serif"/>
              </a:rPr>
              <a:t>the</a:t>
            </a:r>
            <a:r>
              <a:rPr sz="3500" spc="-9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500" spc="125" dirty="0">
                <a:solidFill>
                  <a:srgbClr val="D5D5D5"/>
                </a:solidFill>
                <a:latin typeface="Microsoft Sans Serif"/>
                <a:cs typeface="Microsoft Sans Serif"/>
              </a:rPr>
              <a:t>di</a:t>
            </a:r>
            <a:r>
              <a:rPr sz="3500" spc="125" dirty="0">
                <a:solidFill>
                  <a:srgbClr val="D5D5D5"/>
                </a:solidFill>
                <a:latin typeface="Verdana"/>
                <a:cs typeface="Verdana"/>
              </a:rPr>
              <a:t>ff</a:t>
            </a:r>
            <a:r>
              <a:rPr sz="3500" spc="125" dirty="0">
                <a:solidFill>
                  <a:srgbClr val="D5D5D5"/>
                </a:solidFill>
                <a:latin typeface="Microsoft Sans Serif"/>
                <a:cs typeface="Microsoft Sans Serif"/>
              </a:rPr>
              <a:t>erent</a:t>
            </a:r>
            <a:r>
              <a:rPr sz="350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500" spc="135" dirty="0">
                <a:solidFill>
                  <a:srgbClr val="D5D5D5"/>
                </a:solidFill>
                <a:latin typeface="Microsoft Sans Serif"/>
                <a:cs typeface="Microsoft Sans Serif"/>
              </a:rPr>
              <a:t>Booster</a:t>
            </a:r>
            <a:r>
              <a:rPr sz="3500" spc="-9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500" spc="80" dirty="0">
                <a:solidFill>
                  <a:srgbClr val="D5D5D5"/>
                </a:solidFill>
                <a:latin typeface="Microsoft Sans Serif"/>
                <a:cs typeface="Microsoft Sans Serif"/>
              </a:rPr>
              <a:t>Versions:</a:t>
            </a:r>
            <a:endParaRPr sz="3500">
              <a:latin typeface="Microsoft Sans Serif"/>
              <a:cs typeface="Microsoft Sans Serif"/>
            </a:endParaRPr>
          </a:p>
          <a:p>
            <a:pPr marL="1003935" indent="-238125">
              <a:lnSpc>
                <a:spcPct val="100000"/>
              </a:lnSpc>
              <a:spcBef>
                <a:spcPts val="1980"/>
              </a:spcBef>
              <a:buChar char="-"/>
              <a:tabLst>
                <a:tab pos="1004569" algn="l"/>
              </a:tabLst>
            </a:pPr>
            <a:r>
              <a:rPr sz="310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Added</a:t>
            </a:r>
            <a:r>
              <a:rPr sz="31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31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scatter</a:t>
            </a:r>
            <a:r>
              <a:rPr sz="31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chart</a:t>
            </a:r>
            <a:r>
              <a:rPr sz="31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204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31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show</a:t>
            </a:r>
            <a:r>
              <a:rPr sz="31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1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correlation</a:t>
            </a:r>
            <a:r>
              <a:rPr sz="31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between</a:t>
            </a:r>
            <a:r>
              <a:rPr sz="31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Payload</a:t>
            </a:r>
            <a:r>
              <a:rPr sz="31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31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</a:t>
            </a:r>
            <a:r>
              <a:rPr sz="31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Success.</a:t>
            </a:r>
            <a:endParaRPr sz="31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</a:pPr>
            <a:endParaRPr sz="42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</a:pPr>
            <a:endParaRPr sz="3500">
              <a:latin typeface="Microsoft Sans Serif"/>
              <a:cs typeface="Microsoft Sans Serif"/>
            </a:endParaRPr>
          </a:p>
          <a:p>
            <a:pPr marL="180975" algn="ctr">
              <a:lnSpc>
                <a:spcPct val="100000"/>
              </a:lnSpc>
            </a:pPr>
            <a:r>
              <a:rPr sz="2950" u="heavy" spc="11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GitHub</a:t>
            </a:r>
            <a:r>
              <a:rPr sz="2950" u="heavy" spc="-1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2950" u="heavy" spc="-8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URL:</a:t>
            </a:r>
            <a:r>
              <a:rPr sz="2950" u="heavy" spc="-1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2950" u="heavy" spc="5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SpaceX</a:t>
            </a:r>
            <a:r>
              <a:rPr sz="2950" u="heavy" spc="-1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2950" u="heavy" spc="-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Dash</a:t>
            </a:r>
            <a:r>
              <a:rPr sz="2950" u="heavy" spc="-1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2950" u="heavy" spc="15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App</a:t>
            </a:r>
            <a:endParaRPr sz="295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57321" y="1041810"/>
            <a:ext cx="13445748" cy="839094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1075793" y="2256805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29" h="3241675">
                <a:moveTo>
                  <a:pt x="3124225" y="0"/>
                </a:moveTo>
                <a:lnTo>
                  <a:pt x="544458" y="0"/>
                </a:lnTo>
                <a:lnTo>
                  <a:pt x="469733" y="123"/>
                </a:lnTo>
                <a:lnTo>
                  <a:pt x="404775" y="988"/>
                </a:lnTo>
                <a:lnTo>
                  <a:pt x="348694" y="3335"/>
                </a:lnTo>
                <a:lnTo>
                  <a:pt x="300604" y="7907"/>
                </a:lnTo>
                <a:lnTo>
                  <a:pt x="259617" y="15443"/>
                </a:lnTo>
                <a:lnTo>
                  <a:pt x="180489" y="46621"/>
                </a:lnTo>
                <a:lnTo>
                  <a:pt x="139935" y="72522"/>
                </a:lnTo>
                <a:lnTo>
                  <a:pt x="103724" y="103848"/>
                </a:lnTo>
                <a:lnTo>
                  <a:pt x="72398" y="140059"/>
                </a:lnTo>
                <a:lnTo>
                  <a:pt x="46497" y="180613"/>
                </a:lnTo>
                <a:lnTo>
                  <a:pt x="26563" y="224968"/>
                </a:lnTo>
                <a:lnTo>
                  <a:pt x="7783" y="300728"/>
                </a:lnTo>
                <a:lnTo>
                  <a:pt x="3212" y="348818"/>
                </a:lnTo>
                <a:lnTo>
                  <a:pt x="864" y="404898"/>
                </a:lnTo>
                <a:lnTo>
                  <a:pt x="0" y="469857"/>
                </a:lnTo>
                <a:lnTo>
                  <a:pt x="0" y="2771690"/>
                </a:lnTo>
                <a:lnTo>
                  <a:pt x="864" y="2836649"/>
                </a:lnTo>
                <a:lnTo>
                  <a:pt x="3212" y="2892730"/>
                </a:lnTo>
                <a:lnTo>
                  <a:pt x="7783" y="2940820"/>
                </a:lnTo>
                <a:lnTo>
                  <a:pt x="15320" y="2981807"/>
                </a:lnTo>
                <a:lnTo>
                  <a:pt x="46497" y="3060935"/>
                </a:lnTo>
                <a:lnTo>
                  <a:pt x="72398" y="3101488"/>
                </a:lnTo>
                <a:lnTo>
                  <a:pt x="103724" y="3137699"/>
                </a:lnTo>
                <a:lnTo>
                  <a:pt x="139935" y="3169026"/>
                </a:lnTo>
                <a:lnTo>
                  <a:pt x="180489" y="3194927"/>
                </a:lnTo>
                <a:lnTo>
                  <a:pt x="224844" y="3214861"/>
                </a:lnTo>
                <a:lnTo>
                  <a:pt x="300604" y="3233641"/>
                </a:lnTo>
                <a:lnTo>
                  <a:pt x="348694" y="3238212"/>
                </a:lnTo>
                <a:lnTo>
                  <a:pt x="404775" y="3240560"/>
                </a:lnTo>
                <a:lnTo>
                  <a:pt x="469733" y="3241424"/>
                </a:lnTo>
                <a:lnTo>
                  <a:pt x="544458" y="3241548"/>
                </a:lnTo>
                <a:lnTo>
                  <a:pt x="3124225" y="3241548"/>
                </a:lnTo>
                <a:lnTo>
                  <a:pt x="3198950" y="3241424"/>
                </a:lnTo>
                <a:lnTo>
                  <a:pt x="3263908" y="3240560"/>
                </a:lnTo>
                <a:lnTo>
                  <a:pt x="3319989" y="3238212"/>
                </a:lnTo>
                <a:lnTo>
                  <a:pt x="3368079" y="3233641"/>
                </a:lnTo>
                <a:lnTo>
                  <a:pt x="3409066" y="3226104"/>
                </a:lnTo>
                <a:lnTo>
                  <a:pt x="3488194" y="3194927"/>
                </a:lnTo>
                <a:lnTo>
                  <a:pt x="3528747" y="3169026"/>
                </a:lnTo>
                <a:lnTo>
                  <a:pt x="3564958" y="3137699"/>
                </a:lnTo>
                <a:lnTo>
                  <a:pt x="3596285" y="3101488"/>
                </a:lnTo>
                <a:lnTo>
                  <a:pt x="3622186" y="3060935"/>
                </a:lnTo>
                <a:lnTo>
                  <a:pt x="3642120" y="3016580"/>
                </a:lnTo>
                <a:lnTo>
                  <a:pt x="3660900" y="2940820"/>
                </a:lnTo>
                <a:lnTo>
                  <a:pt x="3665471" y="2892730"/>
                </a:lnTo>
                <a:lnTo>
                  <a:pt x="3667819" y="2836649"/>
                </a:lnTo>
                <a:lnTo>
                  <a:pt x="3668684" y="2771690"/>
                </a:lnTo>
                <a:lnTo>
                  <a:pt x="3668684" y="469857"/>
                </a:lnTo>
                <a:lnTo>
                  <a:pt x="3667819" y="404898"/>
                </a:lnTo>
                <a:lnTo>
                  <a:pt x="3665471" y="348818"/>
                </a:lnTo>
                <a:lnTo>
                  <a:pt x="3660900" y="300728"/>
                </a:lnTo>
                <a:lnTo>
                  <a:pt x="3653363" y="259740"/>
                </a:lnTo>
                <a:lnTo>
                  <a:pt x="3622186" y="180613"/>
                </a:lnTo>
                <a:lnTo>
                  <a:pt x="3596285" y="140059"/>
                </a:lnTo>
                <a:lnTo>
                  <a:pt x="3564958" y="103848"/>
                </a:lnTo>
                <a:lnTo>
                  <a:pt x="3528747" y="72522"/>
                </a:lnTo>
                <a:lnTo>
                  <a:pt x="3488194" y="46621"/>
                </a:lnTo>
                <a:lnTo>
                  <a:pt x="3443839" y="26687"/>
                </a:lnTo>
                <a:lnTo>
                  <a:pt x="3368079" y="7907"/>
                </a:lnTo>
                <a:lnTo>
                  <a:pt x="3319989" y="3335"/>
                </a:lnTo>
                <a:lnTo>
                  <a:pt x="3263908" y="988"/>
                </a:lnTo>
                <a:lnTo>
                  <a:pt x="3198950" y="123"/>
                </a:lnTo>
                <a:lnTo>
                  <a:pt x="3124225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126766" y="3202365"/>
            <a:ext cx="3566795" cy="13449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ctr">
              <a:lnSpc>
                <a:spcPct val="111000"/>
              </a:lnSpc>
              <a:spcBef>
                <a:spcPts val="90"/>
              </a:spcBef>
            </a:pPr>
            <a:r>
              <a:rPr sz="2600" spc="135" dirty="0">
                <a:latin typeface="Microsoft Sans Serif"/>
                <a:cs typeface="Microsoft Sans Serif"/>
              </a:rPr>
              <a:t>Creating </a:t>
            </a:r>
            <a:r>
              <a:rPr sz="2600" spc="15" dirty="0">
                <a:latin typeface="Microsoft Sans Serif"/>
                <a:cs typeface="Microsoft Sans Serif"/>
              </a:rPr>
              <a:t>a </a:t>
            </a:r>
            <a:r>
              <a:rPr sz="2600" spc="100" dirty="0">
                <a:latin typeface="Microsoft Sans Serif"/>
                <a:cs typeface="Microsoft Sans Serif"/>
              </a:rPr>
              <a:t>NumPy </a:t>
            </a:r>
            <a:r>
              <a:rPr sz="2600" spc="105" dirty="0">
                <a:latin typeface="Microsoft Sans Serif"/>
                <a:cs typeface="Microsoft Sans Serif"/>
              </a:rPr>
              <a:t> </a:t>
            </a:r>
            <a:r>
              <a:rPr sz="2600" spc="95" dirty="0">
                <a:latin typeface="Microsoft Sans Serif"/>
                <a:cs typeface="Microsoft Sans Serif"/>
              </a:rPr>
              <a:t>array</a:t>
            </a:r>
            <a:r>
              <a:rPr sz="2600" spc="-85" dirty="0">
                <a:latin typeface="Microsoft Sans Serif"/>
                <a:cs typeface="Microsoft Sans Serif"/>
              </a:rPr>
              <a:t> </a:t>
            </a:r>
            <a:r>
              <a:rPr sz="2600" spc="200" dirty="0">
                <a:latin typeface="Microsoft Sans Serif"/>
                <a:cs typeface="Microsoft Sans Serif"/>
              </a:rPr>
              <a:t>from</a:t>
            </a:r>
            <a:r>
              <a:rPr sz="2600" spc="-80" dirty="0">
                <a:latin typeface="Microsoft Sans Serif"/>
                <a:cs typeface="Microsoft Sans Serif"/>
              </a:rPr>
              <a:t> </a:t>
            </a:r>
            <a:r>
              <a:rPr sz="2600" spc="160" dirty="0">
                <a:latin typeface="Microsoft Sans Serif"/>
                <a:cs typeface="Microsoft Sans Serif"/>
              </a:rPr>
              <a:t>the</a:t>
            </a:r>
            <a:r>
              <a:rPr sz="2600" spc="-80" dirty="0">
                <a:latin typeface="Microsoft Sans Serif"/>
                <a:cs typeface="Microsoft Sans Serif"/>
              </a:rPr>
              <a:t> </a:t>
            </a:r>
            <a:r>
              <a:rPr sz="2600" spc="175" dirty="0">
                <a:latin typeface="Microsoft Sans Serif"/>
                <a:cs typeface="Microsoft Sans Serif"/>
              </a:rPr>
              <a:t>column </a:t>
            </a:r>
            <a:r>
              <a:rPr sz="2600" spc="-675" dirty="0">
                <a:latin typeface="Microsoft Sans Serif"/>
                <a:cs typeface="Microsoft Sans Serif"/>
              </a:rPr>
              <a:t> </a:t>
            </a:r>
            <a:r>
              <a:rPr sz="2600" spc="110" dirty="0">
                <a:latin typeface="Microsoft Sans Serif"/>
                <a:cs typeface="Microsoft Sans Serif"/>
              </a:rPr>
              <a:t>“Class”</a:t>
            </a:r>
            <a:r>
              <a:rPr sz="2600" spc="-70" dirty="0">
                <a:latin typeface="Microsoft Sans Serif"/>
                <a:cs typeface="Microsoft Sans Serif"/>
              </a:rPr>
              <a:t> </a:t>
            </a:r>
            <a:r>
              <a:rPr sz="2600" spc="140" dirty="0">
                <a:latin typeface="Microsoft Sans Serif"/>
                <a:cs typeface="Microsoft Sans Serif"/>
              </a:rPr>
              <a:t>in</a:t>
            </a:r>
            <a:r>
              <a:rPr sz="2600" spc="-70" dirty="0">
                <a:latin typeface="Microsoft Sans Serif"/>
                <a:cs typeface="Microsoft Sans Serif"/>
              </a:rPr>
              <a:t> </a:t>
            </a:r>
            <a:r>
              <a:rPr sz="2600" spc="125" dirty="0">
                <a:latin typeface="Microsoft Sans Serif"/>
                <a:cs typeface="Microsoft Sans Serif"/>
              </a:rPr>
              <a:t>data</a:t>
            </a:r>
            <a:endParaRPr sz="26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832023" y="2256805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29" h="3241675">
                <a:moveTo>
                  <a:pt x="3166800" y="0"/>
                </a:moveTo>
                <a:lnTo>
                  <a:pt x="501902" y="0"/>
                </a:lnTo>
                <a:lnTo>
                  <a:pt x="433018" y="113"/>
                </a:lnTo>
                <a:lnTo>
                  <a:pt x="373137" y="911"/>
                </a:lnTo>
                <a:lnTo>
                  <a:pt x="321439" y="3075"/>
                </a:lnTo>
                <a:lnTo>
                  <a:pt x="277108" y="7289"/>
                </a:lnTo>
                <a:lnTo>
                  <a:pt x="239324" y="14236"/>
                </a:lnTo>
                <a:lnTo>
                  <a:pt x="158608" y="47328"/>
                </a:lnTo>
                <a:lnTo>
                  <a:pt x="115137" y="77832"/>
                </a:lnTo>
                <a:lnTo>
                  <a:pt x="77718" y="115251"/>
                </a:lnTo>
                <a:lnTo>
                  <a:pt x="47214" y="158722"/>
                </a:lnTo>
                <a:lnTo>
                  <a:pt x="24487" y="207384"/>
                </a:lnTo>
                <a:lnTo>
                  <a:pt x="7175" y="277222"/>
                </a:lnTo>
                <a:lnTo>
                  <a:pt x="2961" y="321554"/>
                </a:lnTo>
                <a:lnTo>
                  <a:pt x="797" y="373251"/>
                </a:lnTo>
                <a:lnTo>
                  <a:pt x="0" y="433132"/>
                </a:lnTo>
                <a:lnTo>
                  <a:pt x="0" y="2808415"/>
                </a:lnTo>
                <a:lnTo>
                  <a:pt x="797" y="2868297"/>
                </a:lnTo>
                <a:lnTo>
                  <a:pt x="2961" y="2919994"/>
                </a:lnTo>
                <a:lnTo>
                  <a:pt x="7175" y="2964325"/>
                </a:lnTo>
                <a:lnTo>
                  <a:pt x="14122" y="3002109"/>
                </a:lnTo>
                <a:lnTo>
                  <a:pt x="47214" y="3082825"/>
                </a:lnTo>
                <a:lnTo>
                  <a:pt x="77718" y="3126296"/>
                </a:lnTo>
                <a:lnTo>
                  <a:pt x="115137" y="3163715"/>
                </a:lnTo>
                <a:lnTo>
                  <a:pt x="158608" y="3194220"/>
                </a:lnTo>
                <a:lnTo>
                  <a:pt x="207269" y="3216947"/>
                </a:lnTo>
                <a:lnTo>
                  <a:pt x="277108" y="3234259"/>
                </a:lnTo>
                <a:lnTo>
                  <a:pt x="321439" y="3238473"/>
                </a:lnTo>
                <a:lnTo>
                  <a:pt x="373137" y="3240637"/>
                </a:lnTo>
                <a:lnTo>
                  <a:pt x="433018" y="3241434"/>
                </a:lnTo>
                <a:lnTo>
                  <a:pt x="501902" y="3241548"/>
                </a:lnTo>
                <a:lnTo>
                  <a:pt x="3166800" y="3241548"/>
                </a:lnTo>
                <a:lnTo>
                  <a:pt x="3235684" y="3241434"/>
                </a:lnTo>
                <a:lnTo>
                  <a:pt x="3295566" y="3240637"/>
                </a:lnTo>
                <a:lnTo>
                  <a:pt x="3347263" y="3238473"/>
                </a:lnTo>
                <a:lnTo>
                  <a:pt x="3391594" y="3234259"/>
                </a:lnTo>
                <a:lnTo>
                  <a:pt x="3429378" y="3227311"/>
                </a:lnTo>
                <a:lnTo>
                  <a:pt x="3510094" y="3194220"/>
                </a:lnTo>
                <a:lnTo>
                  <a:pt x="3553565" y="3163715"/>
                </a:lnTo>
                <a:lnTo>
                  <a:pt x="3590984" y="3126296"/>
                </a:lnTo>
                <a:lnTo>
                  <a:pt x="3621488" y="3082825"/>
                </a:lnTo>
                <a:lnTo>
                  <a:pt x="3644215" y="3034164"/>
                </a:lnTo>
                <a:lnTo>
                  <a:pt x="3661528" y="2964325"/>
                </a:lnTo>
                <a:lnTo>
                  <a:pt x="3665742" y="2919994"/>
                </a:lnTo>
                <a:lnTo>
                  <a:pt x="3667906" y="2868297"/>
                </a:lnTo>
                <a:lnTo>
                  <a:pt x="3668703" y="2808415"/>
                </a:lnTo>
                <a:lnTo>
                  <a:pt x="3668703" y="433132"/>
                </a:lnTo>
                <a:lnTo>
                  <a:pt x="3667906" y="373251"/>
                </a:lnTo>
                <a:lnTo>
                  <a:pt x="3665742" y="321554"/>
                </a:lnTo>
                <a:lnTo>
                  <a:pt x="3661528" y="277222"/>
                </a:lnTo>
                <a:lnTo>
                  <a:pt x="3654580" y="239438"/>
                </a:lnTo>
                <a:lnTo>
                  <a:pt x="3621488" y="158722"/>
                </a:lnTo>
                <a:lnTo>
                  <a:pt x="3590984" y="115251"/>
                </a:lnTo>
                <a:lnTo>
                  <a:pt x="3553565" y="77832"/>
                </a:lnTo>
                <a:lnTo>
                  <a:pt x="3510094" y="47328"/>
                </a:lnTo>
                <a:lnTo>
                  <a:pt x="3461433" y="24601"/>
                </a:lnTo>
                <a:lnTo>
                  <a:pt x="3391594" y="7289"/>
                </a:lnTo>
                <a:lnTo>
                  <a:pt x="3347263" y="3075"/>
                </a:lnTo>
                <a:lnTo>
                  <a:pt x="3295566" y="911"/>
                </a:lnTo>
                <a:lnTo>
                  <a:pt x="3235684" y="113"/>
                </a:lnTo>
                <a:lnTo>
                  <a:pt x="3166800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973809" y="2757679"/>
            <a:ext cx="3385185" cy="22244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ctr">
              <a:lnSpc>
                <a:spcPct val="111000"/>
              </a:lnSpc>
              <a:spcBef>
                <a:spcPts val="90"/>
              </a:spcBef>
            </a:pPr>
            <a:r>
              <a:rPr sz="2600" spc="120" dirty="0">
                <a:latin typeface="Microsoft Sans Serif"/>
                <a:cs typeface="Microsoft Sans Serif"/>
              </a:rPr>
              <a:t>Standardizing </a:t>
            </a:r>
            <a:r>
              <a:rPr sz="2600" spc="160" dirty="0">
                <a:latin typeface="Microsoft Sans Serif"/>
                <a:cs typeface="Microsoft Sans Serif"/>
              </a:rPr>
              <a:t>the </a:t>
            </a:r>
            <a:r>
              <a:rPr sz="2600" spc="165" dirty="0">
                <a:latin typeface="Microsoft Sans Serif"/>
                <a:cs typeface="Microsoft Sans Serif"/>
              </a:rPr>
              <a:t> </a:t>
            </a:r>
            <a:r>
              <a:rPr sz="2600" spc="125" dirty="0">
                <a:latin typeface="Microsoft Sans Serif"/>
                <a:cs typeface="Microsoft Sans Serif"/>
              </a:rPr>
              <a:t>data </a:t>
            </a:r>
            <a:r>
              <a:rPr sz="2600" spc="200" dirty="0">
                <a:latin typeface="Microsoft Sans Serif"/>
                <a:cs typeface="Microsoft Sans Serif"/>
              </a:rPr>
              <a:t>with </a:t>
            </a:r>
            <a:r>
              <a:rPr sz="2600" spc="204" dirty="0">
                <a:latin typeface="Microsoft Sans Serif"/>
                <a:cs typeface="Microsoft Sans Serif"/>
              </a:rPr>
              <a:t> </a:t>
            </a:r>
            <a:r>
              <a:rPr sz="2600" spc="95" dirty="0">
                <a:latin typeface="Microsoft Sans Serif"/>
                <a:cs typeface="Microsoft Sans Serif"/>
              </a:rPr>
              <a:t>StandardScaler,</a:t>
            </a:r>
            <a:r>
              <a:rPr sz="2600" spc="-135" dirty="0">
                <a:latin typeface="Microsoft Sans Serif"/>
                <a:cs typeface="Microsoft Sans Serif"/>
              </a:rPr>
              <a:t> </a:t>
            </a:r>
            <a:r>
              <a:rPr sz="2600" spc="160" dirty="0">
                <a:latin typeface="Microsoft Sans Serif"/>
                <a:cs typeface="Microsoft Sans Serif"/>
              </a:rPr>
              <a:t>then </a:t>
            </a:r>
            <a:r>
              <a:rPr sz="2600" spc="-675" dirty="0">
                <a:latin typeface="Microsoft Sans Serif"/>
                <a:cs typeface="Microsoft Sans Serif"/>
              </a:rPr>
              <a:t> </a:t>
            </a:r>
            <a:r>
              <a:rPr sz="2600" spc="160" dirty="0">
                <a:latin typeface="Verdana"/>
                <a:cs typeface="Verdana"/>
              </a:rPr>
              <a:t>f</a:t>
            </a:r>
            <a:r>
              <a:rPr sz="2600" spc="160" dirty="0">
                <a:latin typeface="Microsoft Sans Serif"/>
                <a:cs typeface="Microsoft Sans Serif"/>
              </a:rPr>
              <a:t>itting </a:t>
            </a:r>
            <a:r>
              <a:rPr sz="2600" spc="130" dirty="0">
                <a:latin typeface="Microsoft Sans Serif"/>
                <a:cs typeface="Microsoft Sans Serif"/>
              </a:rPr>
              <a:t>and </a:t>
            </a:r>
            <a:r>
              <a:rPr sz="2600" spc="135" dirty="0">
                <a:latin typeface="Microsoft Sans Serif"/>
                <a:cs typeface="Microsoft Sans Serif"/>
              </a:rPr>
              <a:t> </a:t>
            </a:r>
            <a:r>
              <a:rPr sz="2600" spc="155" dirty="0">
                <a:latin typeface="Microsoft Sans Serif"/>
                <a:cs typeface="Microsoft Sans Serif"/>
              </a:rPr>
              <a:t>transforming</a:t>
            </a:r>
            <a:r>
              <a:rPr sz="2600" spc="-75" dirty="0">
                <a:latin typeface="Microsoft Sans Serif"/>
                <a:cs typeface="Microsoft Sans Serif"/>
              </a:rPr>
              <a:t> </a:t>
            </a:r>
            <a:r>
              <a:rPr sz="2600" spc="185" dirty="0">
                <a:latin typeface="Microsoft Sans Serif"/>
                <a:cs typeface="Microsoft Sans Serif"/>
              </a:rPr>
              <a:t>it</a:t>
            </a:r>
            <a:endParaRPr sz="2600">
              <a:latin typeface="Microsoft Sans Serif"/>
              <a:cs typeface="Microsoft Sans Serif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588263" y="2256805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30" h="3241675">
                <a:moveTo>
                  <a:pt x="3166805" y="0"/>
                </a:moveTo>
                <a:lnTo>
                  <a:pt x="501902" y="0"/>
                </a:lnTo>
                <a:lnTo>
                  <a:pt x="433018" y="113"/>
                </a:lnTo>
                <a:lnTo>
                  <a:pt x="373136" y="911"/>
                </a:lnTo>
                <a:lnTo>
                  <a:pt x="321439" y="3075"/>
                </a:lnTo>
                <a:lnTo>
                  <a:pt x="277107" y="7289"/>
                </a:lnTo>
                <a:lnTo>
                  <a:pt x="239324" y="14236"/>
                </a:lnTo>
                <a:lnTo>
                  <a:pt x="158609" y="47328"/>
                </a:lnTo>
                <a:lnTo>
                  <a:pt x="115136" y="77832"/>
                </a:lnTo>
                <a:lnTo>
                  <a:pt x="77716" y="115251"/>
                </a:lnTo>
                <a:lnTo>
                  <a:pt x="47210" y="158722"/>
                </a:lnTo>
                <a:lnTo>
                  <a:pt x="24482" y="207384"/>
                </a:lnTo>
                <a:lnTo>
                  <a:pt x="7173" y="277222"/>
                </a:lnTo>
                <a:lnTo>
                  <a:pt x="2960" y="321554"/>
                </a:lnTo>
                <a:lnTo>
                  <a:pt x="797" y="373251"/>
                </a:lnTo>
                <a:lnTo>
                  <a:pt x="0" y="433132"/>
                </a:lnTo>
                <a:lnTo>
                  <a:pt x="0" y="2808415"/>
                </a:lnTo>
                <a:lnTo>
                  <a:pt x="797" y="2868297"/>
                </a:lnTo>
                <a:lnTo>
                  <a:pt x="2960" y="2919994"/>
                </a:lnTo>
                <a:lnTo>
                  <a:pt x="7173" y="2964325"/>
                </a:lnTo>
                <a:lnTo>
                  <a:pt x="14119" y="3002109"/>
                </a:lnTo>
                <a:lnTo>
                  <a:pt x="47210" y="3082825"/>
                </a:lnTo>
                <a:lnTo>
                  <a:pt x="77716" y="3126296"/>
                </a:lnTo>
                <a:lnTo>
                  <a:pt x="115136" y="3163715"/>
                </a:lnTo>
                <a:lnTo>
                  <a:pt x="158609" y="3194220"/>
                </a:lnTo>
                <a:lnTo>
                  <a:pt x="207272" y="3216947"/>
                </a:lnTo>
                <a:lnTo>
                  <a:pt x="277107" y="3234259"/>
                </a:lnTo>
                <a:lnTo>
                  <a:pt x="321439" y="3238473"/>
                </a:lnTo>
                <a:lnTo>
                  <a:pt x="373136" y="3240637"/>
                </a:lnTo>
                <a:lnTo>
                  <a:pt x="433018" y="3241434"/>
                </a:lnTo>
                <a:lnTo>
                  <a:pt x="501902" y="3241548"/>
                </a:lnTo>
                <a:lnTo>
                  <a:pt x="3166805" y="3241548"/>
                </a:lnTo>
                <a:lnTo>
                  <a:pt x="3235688" y="3241434"/>
                </a:lnTo>
                <a:lnTo>
                  <a:pt x="3295568" y="3240637"/>
                </a:lnTo>
                <a:lnTo>
                  <a:pt x="3347264" y="3238473"/>
                </a:lnTo>
                <a:lnTo>
                  <a:pt x="3391595" y="3234259"/>
                </a:lnTo>
                <a:lnTo>
                  <a:pt x="3429379" y="3227311"/>
                </a:lnTo>
                <a:lnTo>
                  <a:pt x="3510096" y="3194220"/>
                </a:lnTo>
                <a:lnTo>
                  <a:pt x="3553567" y="3163715"/>
                </a:lnTo>
                <a:lnTo>
                  <a:pt x="3590984" y="3126296"/>
                </a:lnTo>
                <a:lnTo>
                  <a:pt x="3621487" y="3082825"/>
                </a:lnTo>
                <a:lnTo>
                  <a:pt x="3644214" y="3034164"/>
                </a:lnTo>
                <a:lnTo>
                  <a:pt x="3661530" y="2964325"/>
                </a:lnTo>
                <a:lnTo>
                  <a:pt x="3665745" y="2919994"/>
                </a:lnTo>
                <a:lnTo>
                  <a:pt x="3667910" y="2868297"/>
                </a:lnTo>
                <a:lnTo>
                  <a:pt x="3668707" y="2808415"/>
                </a:lnTo>
                <a:lnTo>
                  <a:pt x="3668707" y="433132"/>
                </a:lnTo>
                <a:lnTo>
                  <a:pt x="3667910" y="373251"/>
                </a:lnTo>
                <a:lnTo>
                  <a:pt x="3665745" y="321554"/>
                </a:lnTo>
                <a:lnTo>
                  <a:pt x="3661530" y="277222"/>
                </a:lnTo>
                <a:lnTo>
                  <a:pt x="3654581" y="239438"/>
                </a:lnTo>
                <a:lnTo>
                  <a:pt x="3621487" y="158722"/>
                </a:lnTo>
                <a:lnTo>
                  <a:pt x="3590984" y="115251"/>
                </a:lnTo>
                <a:lnTo>
                  <a:pt x="3553567" y="77832"/>
                </a:lnTo>
                <a:lnTo>
                  <a:pt x="3510096" y="47328"/>
                </a:lnTo>
                <a:lnTo>
                  <a:pt x="3461435" y="24601"/>
                </a:lnTo>
                <a:lnTo>
                  <a:pt x="3391595" y="7289"/>
                </a:lnTo>
                <a:lnTo>
                  <a:pt x="3347264" y="3075"/>
                </a:lnTo>
                <a:lnTo>
                  <a:pt x="3295568" y="911"/>
                </a:lnTo>
                <a:lnTo>
                  <a:pt x="3235688" y="113"/>
                </a:lnTo>
                <a:lnTo>
                  <a:pt x="3166805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0683477" y="2757679"/>
            <a:ext cx="3478529" cy="22244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ctr">
              <a:lnSpc>
                <a:spcPct val="111000"/>
              </a:lnSpc>
              <a:spcBef>
                <a:spcPts val="90"/>
              </a:spcBef>
            </a:pPr>
            <a:r>
              <a:rPr sz="2600" spc="155" dirty="0">
                <a:latin typeface="Microsoft Sans Serif"/>
                <a:cs typeface="Microsoft Sans Serif"/>
              </a:rPr>
              <a:t>Splitting</a:t>
            </a:r>
            <a:r>
              <a:rPr sz="2600" spc="-80" dirty="0">
                <a:latin typeface="Microsoft Sans Serif"/>
                <a:cs typeface="Microsoft Sans Serif"/>
              </a:rPr>
              <a:t> </a:t>
            </a:r>
            <a:r>
              <a:rPr sz="2600" spc="160" dirty="0">
                <a:latin typeface="Microsoft Sans Serif"/>
                <a:cs typeface="Microsoft Sans Serif"/>
              </a:rPr>
              <a:t>the</a:t>
            </a:r>
            <a:r>
              <a:rPr sz="2600" spc="-75" dirty="0">
                <a:latin typeface="Microsoft Sans Serif"/>
                <a:cs typeface="Microsoft Sans Serif"/>
              </a:rPr>
              <a:t> </a:t>
            </a:r>
            <a:r>
              <a:rPr sz="2600" spc="125" dirty="0">
                <a:latin typeface="Microsoft Sans Serif"/>
                <a:cs typeface="Microsoft Sans Serif"/>
              </a:rPr>
              <a:t>data</a:t>
            </a:r>
            <a:r>
              <a:rPr sz="2600" spc="-75" dirty="0">
                <a:latin typeface="Microsoft Sans Serif"/>
                <a:cs typeface="Microsoft Sans Serif"/>
              </a:rPr>
              <a:t> </a:t>
            </a:r>
            <a:r>
              <a:rPr sz="2600" spc="170" dirty="0">
                <a:latin typeface="Microsoft Sans Serif"/>
                <a:cs typeface="Microsoft Sans Serif"/>
              </a:rPr>
              <a:t>into </a:t>
            </a:r>
            <a:r>
              <a:rPr sz="2600" spc="-675" dirty="0">
                <a:latin typeface="Microsoft Sans Serif"/>
                <a:cs typeface="Microsoft Sans Serif"/>
              </a:rPr>
              <a:t> </a:t>
            </a:r>
            <a:r>
              <a:rPr sz="2600" spc="150" dirty="0">
                <a:latin typeface="Microsoft Sans Serif"/>
                <a:cs typeface="Microsoft Sans Serif"/>
              </a:rPr>
              <a:t>training </a:t>
            </a:r>
            <a:r>
              <a:rPr sz="2600" spc="130" dirty="0">
                <a:latin typeface="Microsoft Sans Serif"/>
                <a:cs typeface="Microsoft Sans Serif"/>
              </a:rPr>
              <a:t>and </a:t>
            </a:r>
            <a:r>
              <a:rPr sz="2600" spc="155" dirty="0">
                <a:latin typeface="Microsoft Sans Serif"/>
                <a:cs typeface="Microsoft Sans Serif"/>
              </a:rPr>
              <a:t>testing </a:t>
            </a:r>
            <a:r>
              <a:rPr sz="2600" spc="160" dirty="0">
                <a:latin typeface="Microsoft Sans Serif"/>
                <a:cs typeface="Microsoft Sans Serif"/>
              </a:rPr>
              <a:t> </a:t>
            </a:r>
            <a:r>
              <a:rPr sz="2600" spc="85" dirty="0">
                <a:latin typeface="Microsoft Sans Serif"/>
                <a:cs typeface="Microsoft Sans Serif"/>
              </a:rPr>
              <a:t>sets </a:t>
            </a:r>
            <a:r>
              <a:rPr sz="2600" spc="200" dirty="0">
                <a:latin typeface="Microsoft Sans Serif"/>
                <a:cs typeface="Microsoft Sans Serif"/>
              </a:rPr>
              <a:t>with </a:t>
            </a:r>
            <a:r>
              <a:rPr sz="2600" spc="204" dirty="0">
                <a:latin typeface="Microsoft Sans Serif"/>
                <a:cs typeface="Microsoft Sans Serif"/>
              </a:rPr>
              <a:t> </a:t>
            </a:r>
            <a:r>
              <a:rPr sz="2600" spc="80" dirty="0">
                <a:latin typeface="Microsoft Sans Serif"/>
                <a:cs typeface="Microsoft Sans Serif"/>
              </a:rPr>
              <a:t>train_test_split </a:t>
            </a:r>
            <a:r>
              <a:rPr sz="2600" spc="85" dirty="0">
                <a:latin typeface="Microsoft Sans Serif"/>
                <a:cs typeface="Microsoft Sans Serif"/>
              </a:rPr>
              <a:t> </a:t>
            </a:r>
            <a:r>
              <a:rPr sz="2600" spc="180" dirty="0">
                <a:latin typeface="Microsoft Sans Serif"/>
                <a:cs typeface="Microsoft Sans Serif"/>
              </a:rPr>
              <a:t>function</a:t>
            </a:r>
            <a:endParaRPr sz="2600">
              <a:latin typeface="Microsoft Sans Serif"/>
              <a:cs typeface="Microsoft Sans Serif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5344505" y="2256805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30" h="3241675">
                <a:moveTo>
                  <a:pt x="3166794" y="0"/>
                </a:moveTo>
                <a:lnTo>
                  <a:pt x="501902" y="0"/>
                </a:lnTo>
                <a:lnTo>
                  <a:pt x="433018" y="113"/>
                </a:lnTo>
                <a:lnTo>
                  <a:pt x="373136" y="911"/>
                </a:lnTo>
                <a:lnTo>
                  <a:pt x="321437" y="3075"/>
                </a:lnTo>
                <a:lnTo>
                  <a:pt x="277104" y="7289"/>
                </a:lnTo>
                <a:lnTo>
                  <a:pt x="239318" y="14236"/>
                </a:lnTo>
                <a:lnTo>
                  <a:pt x="158604" y="47328"/>
                </a:lnTo>
                <a:lnTo>
                  <a:pt x="115134" y="77832"/>
                </a:lnTo>
                <a:lnTo>
                  <a:pt x="77715" y="115251"/>
                </a:lnTo>
                <a:lnTo>
                  <a:pt x="47210" y="158722"/>
                </a:lnTo>
                <a:lnTo>
                  <a:pt x="24482" y="207384"/>
                </a:lnTo>
                <a:lnTo>
                  <a:pt x="7173" y="277222"/>
                </a:lnTo>
                <a:lnTo>
                  <a:pt x="2960" y="321554"/>
                </a:lnTo>
                <a:lnTo>
                  <a:pt x="797" y="373251"/>
                </a:lnTo>
                <a:lnTo>
                  <a:pt x="0" y="433132"/>
                </a:lnTo>
                <a:lnTo>
                  <a:pt x="0" y="2808415"/>
                </a:lnTo>
                <a:lnTo>
                  <a:pt x="797" y="2868297"/>
                </a:lnTo>
                <a:lnTo>
                  <a:pt x="2960" y="2919994"/>
                </a:lnTo>
                <a:lnTo>
                  <a:pt x="7173" y="2964325"/>
                </a:lnTo>
                <a:lnTo>
                  <a:pt x="14119" y="3002109"/>
                </a:lnTo>
                <a:lnTo>
                  <a:pt x="47210" y="3082825"/>
                </a:lnTo>
                <a:lnTo>
                  <a:pt x="77715" y="3126296"/>
                </a:lnTo>
                <a:lnTo>
                  <a:pt x="115134" y="3163715"/>
                </a:lnTo>
                <a:lnTo>
                  <a:pt x="158604" y="3194220"/>
                </a:lnTo>
                <a:lnTo>
                  <a:pt x="207262" y="3216947"/>
                </a:lnTo>
                <a:lnTo>
                  <a:pt x="277104" y="3234259"/>
                </a:lnTo>
                <a:lnTo>
                  <a:pt x="321437" y="3238473"/>
                </a:lnTo>
                <a:lnTo>
                  <a:pt x="373136" y="3240637"/>
                </a:lnTo>
                <a:lnTo>
                  <a:pt x="433018" y="3241434"/>
                </a:lnTo>
                <a:lnTo>
                  <a:pt x="501902" y="3241548"/>
                </a:lnTo>
                <a:lnTo>
                  <a:pt x="3166794" y="3241548"/>
                </a:lnTo>
                <a:lnTo>
                  <a:pt x="3235678" y="3241434"/>
                </a:lnTo>
                <a:lnTo>
                  <a:pt x="3295560" y="3240637"/>
                </a:lnTo>
                <a:lnTo>
                  <a:pt x="3347259" y="3238473"/>
                </a:lnTo>
                <a:lnTo>
                  <a:pt x="3391592" y="3234259"/>
                </a:lnTo>
                <a:lnTo>
                  <a:pt x="3429378" y="3227311"/>
                </a:lnTo>
                <a:lnTo>
                  <a:pt x="3510092" y="3194220"/>
                </a:lnTo>
                <a:lnTo>
                  <a:pt x="3553562" y="3163715"/>
                </a:lnTo>
                <a:lnTo>
                  <a:pt x="3590981" y="3126296"/>
                </a:lnTo>
                <a:lnTo>
                  <a:pt x="3621486" y="3082825"/>
                </a:lnTo>
                <a:lnTo>
                  <a:pt x="3644214" y="3034164"/>
                </a:lnTo>
                <a:lnTo>
                  <a:pt x="3661523" y="2964325"/>
                </a:lnTo>
                <a:lnTo>
                  <a:pt x="3665736" y="2919994"/>
                </a:lnTo>
                <a:lnTo>
                  <a:pt x="3667900" y="2868297"/>
                </a:lnTo>
                <a:lnTo>
                  <a:pt x="3668697" y="2808415"/>
                </a:lnTo>
                <a:lnTo>
                  <a:pt x="3668697" y="433132"/>
                </a:lnTo>
                <a:lnTo>
                  <a:pt x="3667900" y="373251"/>
                </a:lnTo>
                <a:lnTo>
                  <a:pt x="3665736" y="321554"/>
                </a:lnTo>
                <a:lnTo>
                  <a:pt x="3661523" y="277222"/>
                </a:lnTo>
                <a:lnTo>
                  <a:pt x="3654577" y="239438"/>
                </a:lnTo>
                <a:lnTo>
                  <a:pt x="3621486" y="158722"/>
                </a:lnTo>
                <a:lnTo>
                  <a:pt x="3590981" y="115251"/>
                </a:lnTo>
                <a:lnTo>
                  <a:pt x="3553562" y="77832"/>
                </a:lnTo>
                <a:lnTo>
                  <a:pt x="3510092" y="47328"/>
                </a:lnTo>
                <a:lnTo>
                  <a:pt x="3461435" y="24601"/>
                </a:lnTo>
                <a:lnTo>
                  <a:pt x="3391592" y="7289"/>
                </a:lnTo>
                <a:lnTo>
                  <a:pt x="3347259" y="3075"/>
                </a:lnTo>
                <a:lnTo>
                  <a:pt x="3295560" y="911"/>
                </a:lnTo>
                <a:lnTo>
                  <a:pt x="3235678" y="113"/>
                </a:lnTo>
                <a:lnTo>
                  <a:pt x="3166794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5472723" y="2980022"/>
            <a:ext cx="3412490" cy="17849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065" marR="5080" algn="ctr">
              <a:lnSpc>
                <a:spcPct val="111000"/>
              </a:lnSpc>
              <a:spcBef>
                <a:spcPts val="90"/>
              </a:spcBef>
            </a:pPr>
            <a:r>
              <a:rPr sz="2600" spc="135" dirty="0">
                <a:latin typeface="Microsoft Sans Serif"/>
                <a:cs typeface="Microsoft Sans Serif"/>
              </a:rPr>
              <a:t>Creating </a:t>
            </a:r>
            <a:r>
              <a:rPr sz="2600" spc="15" dirty="0">
                <a:latin typeface="Microsoft Sans Serif"/>
                <a:cs typeface="Microsoft Sans Serif"/>
              </a:rPr>
              <a:t>a </a:t>
            </a:r>
            <a:r>
              <a:rPr sz="2600" spc="20" dirty="0">
                <a:latin typeface="Microsoft Sans Serif"/>
                <a:cs typeface="Microsoft Sans Serif"/>
              </a:rPr>
              <a:t> </a:t>
            </a:r>
            <a:r>
              <a:rPr sz="2600" spc="100" dirty="0">
                <a:latin typeface="Microsoft Sans Serif"/>
                <a:cs typeface="Microsoft Sans Serif"/>
              </a:rPr>
              <a:t>GridSearchCV</a:t>
            </a:r>
            <a:r>
              <a:rPr sz="2600" spc="-114" dirty="0">
                <a:latin typeface="Microsoft Sans Serif"/>
                <a:cs typeface="Microsoft Sans Serif"/>
              </a:rPr>
              <a:t> </a:t>
            </a:r>
            <a:r>
              <a:rPr sz="2600" spc="175" dirty="0">
                <a:latin typeface="Microsoft Sans Serif"/>
                <a:cs typeface="Microsoft Sans Serif"/>
              </a:rPr>
              <a:t>object </a:t>
            </a:r>
            <a:r>
              <a:rPr sz="2600" spc="-675" dirty="0">
                <a:latin typeface="Microsoft Sans Serif"/>
                <a:cs typeface="Microsoft Sans Serif"/>
              </a:rPr>
              <a:t> </a:t>
            </a:r>
            <a:r>
              <a:rPr sz="2600" spc="200" dirty="0">
                <a:latin typeface="Microsoft Sans Serif"/>
                <a:cs typeface="Microsoft Sans Serif"/>
              </a:rPr>
              <a:t>with</a:t>
            </a:r>
            <a:r>
              <a:rPr sz="2600" spc="-65" dirty="0">
                <a:latin typeface="Microsoft Sans Serif"/>
                <a:cs typeface="Microsoft Sans Serif"/>
              </a:rPr>
              <a:t> </a:t>
            </a:r>
            <a:r>
              <a:rPr sz="2600" spc="190" dirty="0">
                <a:latin typeface="Microsoft Sans Serif"/>
                <a:cs typeface="Microsoft Sans Serif"/>
              </a:rPr>
              <a:t>c</a:t>
            </a:r>
            <a:r>
              <a:rPr sz="2600" spc="165" dirty="0">
                <a:latin typeface="Microsoft Sans Serif"/>
                <a:cs typeface="Microsoft Sans Serif"/>
              </a:rPr>
              <a:t>v</a:t>
            </a:r>
            <a:r>
              <a:rPr sz="2600" spc="-65" dirty="0">
                <a:latin typeface="Microsoft Sans Serif"/>
                <a:cs typeface="Microsoft Sans Serif"/>
              </a:rPr>
              <a:t> </a:t>
            </a:r>
            <a:r>
              <a:rPr sz="2600" spc="-165" dirty="0">
                <a:latin typeface="Microsoft Sans Serif"/>
                <a:cs typeface="Microsoft Sans Serif"/>
              </a:rPr>
              <a:t>=</a:t>
            </a:r>
            <a:r>
              <a:rPr sz="2600" spc="-65" dirty="0">
                <a:latin typeface="Microsoft Sans Serif"/>
                <a:cs typeface="Microsoft Sans Serif"/>
              </a:rPr>
              <a:t> </a:t>
            </a:r>
            <a:r>
              <a:rPr sz="2600" spc="30" dirty="0">
                <a:latin typeface="Microsoft Sans Serif"/>
                <a:cs typeface="Microsoft Sans Serif"/>
              </a:rPr>
              <a:t>10</a:t>
            </a:r>
            <a:r>
              <a:rPr sz="2600" spc="-65" dirty="0">
                <a:latin typeface="Microsoft Sans Serif"/>
                <a:cs typeface="Microsoft Sans Serif"/>
              </a:rPr>
              <a:t> </a:t>
            </a:r>
            <a:r>
              <a:rPr sz="2600" spc="204" dirty="0">
                <a:latin typeface="Microsoft Sans Serif"/>
                <a:cs typeface="Microsoft Sans Serif"/>
              </a:rPr>
              <a:t>to</a:t>
            </a:r>
            <a:r>
              <a:rPr sz="2600" spc="-65" dirty="0">
                <a:latin typeface="Microsoft Sans Serif"/>
                <a:cs typeface="Microsoft Sans Serif"/>
              </a:rPr>
              <a:t> </a:t>
            </a:r>
            <a:r>
              <a:rPr sz="2600" spc="5" dirty="0">
                <a:latin typeface="Verdana"/>
                <a:cs typeface="Verdana"/>
              </a:rPr>
              <a:t>f</a:t>
            </a:r>
            <a:r>
              <a:rPr sz="2600" spc="140" dirty="0">
                <a:latin typeface="Microsoft Sans Serif"/>
                <a:cs typeface="Microsoft Sans Serif"/>
              </a:rPr>
              <a:t>ind  </a:t>
            </a:r>
            <a:r>
              <a:rPr sz="2600" spc="160" dirty="0">
                <a:latin typeface="Microsoft Sans Serif"/>
                <a:cs typeface="Microsoft Sans Serif"/>
              </a:rPr>
              <a:t>the</a:t>
            </a:r>
            <a:r>
              <a:rPr sz="2600" spc="-80" dirty="0">
                <a:latin typeface="Microsoft Sans Serif"/>
                <a:cs typeface="Microsoft Sans Serif"/>
              </a:rPr>
              <a:t> </a:t>
            </a:r>
            <a:r>
              <a:rPr sz="2600" spc="140" dirty="0">
                <a:latin typeface="Microsoft Sans Serif"/>
                <a:cs typeface="Microsoft Sans Serif"/>
              </a:rPr>
              <a:t>best</a:t>
            </a:r>
            <a:r>
              <a:rPr sz="2600" spc="-80" dirty="0">
                <a:latin typeface="Microsoft Sans Serif"/>
                <a:cs typeface="Microsoft Sans Serif"/>
              </a:rPr>
              <a:t> </a:t>
            </a:r>
            <a:r>
              <a:rPr sz="2600" spc="125" dirty="0">
                <a:latin typeface="Microsoft Sans Serif"/>
                <a:cs typeface="Microsoft Sans Serif"/>
              </a:rPr>
              <a:t>parameters</a:t>
            </a:r>
            <a:endParaRPr sz="2600">
              <a:latin typeface="Microsoft Sans Serif"/>
              <a:cs typeface="Microsoft Sans Serif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5344514" y="6600181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30" h="3241675">
                <a:moveTo>
                  <a:pt x="3124221" y="0"/>
                </a:moveTo>
                <a:lnTo>
                  <a:pt x="544456" y="0"/>
                </a:lnTo>
                <a:lnTo>
                  <a:pt x="469732" y="123"/>
                </a:lnTo>
                <a:lnTo>
                  <a:pt x="404774" y="988"/>
                </a:lnTo>
                <a:lnTo>
                  <a:pt x="348694" y="3335"/>
                </a:lnTo>
                <a:lnTo>
                  <a:pt x="300604" y="7907"/>
                </a:lnTo>
                <a:lnTo>
                  <a:pt x="259616" y="15443"/>
                </a:lnTo>
                <a:lnTo>
                  <a:pt x="180487" y="46621"/>
                </a:lnTo>
                <a:lnTo>
                  <a:pt x="139933" y="72522"/>
                </a:lnTo>
                <a:lnTo>
                  <a:pt x="103722" y="103848"/>
                </a:lnTo>
                <a:lnTo>
                  <a:pt x="72395" y="140059"/>
                </a:lnTo>
                <a:lnTo>
                  <a:pt x="46493" y="180613"/>
                </a:lnTo>
                <a:lnTo>
                  <a:pt x="26556" y="224968"/>
                </a:lnTo>
                <a:lnTo>
                  <a:pt x="7781" y="300728"/>
                </a:lnTo>
                <a:lnTo>
                  <a:pt x="3211" y="348818"/>
                </a:lnTo>
                <a:lnTo>
                  <a:pt x="864" y="404899"/>
                </a:lnTo>
                <a:lnTo>
                  <a:pt x="0" y="469857"/>
                </a:lnTo>
                <a:lnTo>
                  <a:pt x="0" y="2771690"/>
                </a:lnTo>
                <a:lnTo>
                  <a:pt x="864" y="2836649"/>
                </a:lnTo>
                <a:lnTo>
                  <a:pt x="3211" y="2892730"/>
                </a:lnTo>
                <a:lnTo>
                  <a:pt x="7781" y="2940820"/>
                </a:lnTo>
                <a:lnTo>
                  <a:pt x="15316" y="2981807"/>
                </a:lnTo>
                <a:lnTo>
                  <a:pt x="46493" y="3060935"/>
                </a:lnTo>
                <a:lnTo>
                  <a:pt x="72395" y="3101489"/>
                </a:lnTo>
                <a:lnTo>
                  <a:pt x="103722" y="3137699"/>
                </a:lnTo>
                <a:lnTo>
                  <a:pt x="139933" y="3169026"/>
                </a:lnTo>
                <a:lnTo>
                  <a:pt x="180487" y="3194927"/>
                </a:lnTo>
                <a:lnTo>
                  <a:pt x="224843" y="3214861"/>
                </a:lnTo>
                <a:lnTo>
                  <a:pt x="300604" y="3233641"/>
                </a:lnTo>
                <a:lnTo>
                  <a:pt x="348694" y="3238212"/>
                </a:lnTo>
                <a:lnTo>
                  <a:pt x="404774" y="3240560"/>
                </a:lnTo>
                <a:lnTo>
                  <a:pt x="469732" y="3241424"/>
                </a:lnTo>
                <a:lnTo>
                  <a:pt x="544456" y="3241548"/>
                </a:lnTo>
                <a:lnTo>
                  <a:pt x="3124221" y="3241548"/>
                </a:lnTo>
                <a:lnTo>
                  <a:pt x="3198945" y="3241424"/>
                </a:lnTo>
                <a:lnTo>
                  <a:pt x="3263903" y="3240560"/>
                </a:lnTo>
                <a:lnTo>
                  <a:pt x="3319983" y="3238212"/>
                </a:lnTo>
                <a:lnTo>
                  <a:pt x="3368073" y="3233641"/>
                </a:lnTo>
                <a:lnTo>
                  <a:pt x="3409060" y="3226104"/>
                </a:lnTo>
                <a:lnTo>
                  <a:pt x="3488190" y="3194927"/>
                </a:lnTo>
                <a:lnTo>
                  <a:pt x="3528744" y="3169026"/>
                </a:lnTo>
                <a:lnTo>
                  <a:pt x="3564955" y="3137699"/>
                </a:lnTo>
                <a:lnTo>
                  <a:pt x="3596282" y="3101489"/>
                </a:lnTo>
                <a:lnTo>
                  <a:pt x="3622184" y="3060935"/>
                </a:lnTo>
                <a:lnTo>
                  <a:pt x="3642121" y="3016580"/>
                </a:lnTo>
                <a:lnTo>
                  <a:pt x="3660896" y="2940820"/>
                </a:lnTo>
                <a:lnTo>
                  <a:pt x="3665466" y="2892730"/>
                </a:lnTo>
                <a:lnTo>
                  <a:pt x="3667813" y="2836649"/>
                </a:lnTo>
                <a:lnTo>
                  <a:pt x="3668677" y="2771690"/>
                </a:lnTo>
                <a:lnTo>
                  <a:pt x="3668677" y="469857"/>
                </a:lnTo>
                <a:lnTo>
                  <a:pt x="3667813" y="404899"/>
                </a:lnTo>
                <a:lnTo>
                  <a:pt x="3665466" y="348818"/>
                </a:lnTo>
                <a:lnTo>
                  <a:pt x="3660896" y="300728"/>
                </a:lnTo>
                <a:lnTo>
                  <a:pt x="3653361" y="259740"/>
                </a:lnTo>
                <a:lnTo>
                  <a:pt x="3622184" y="180613"/>
                </a:lnTo>
                <a:lnTo>
                  <a:pt x="3596282" y="140059"/>
                </a:lnTo>
                <a:lnTo>
                  <a:pt x="3564955" y="103848"/>
                </a:lnTo>
                <a:lnTo>
                  <a:pt x="3528744" y="72522"/>
                </a:lnTo>
                <a:lnTo>
                  <a:pt x="3488190" y="46621"/>
                </a:lnTo>
                <a:lnTo>
                  <a:pt x="3443834" y="26687"/>
                </a:lnTo>
                <a:lnTo>
                  <a:pt x="3368073" y="7907"/>
                </a:lnTo>
                <a:lnTo>
                  <a:pt x="3319983" y="3335"/>
                </a:lnTo>
                <a:lnTo>
                  <a:pt x="3263903" y="988"/>
                </a:lnTo>
                <a:lnTo>
                  <a:pt x="3198945" y="123"/>
                </a:lnTo>
                <a:lnTo>
                  <a:pt x="3124221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5695879" y="7101054"/>
            <a:ext cx="2966085" cy="22244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5730" marR="118110" algn="ctr">
              <a:lnSpc>
                <a:spcPct val="111000"/>
              </a:lnSpc>
              <a:spcBef>
                <a:spcPts val="90"/>
              </a:spcBef>
            </a:pPr>
            <a:r>
              <a:rPr sz="2600" spc="165" dirty="0">
                <a:latin typeface="Microsoft Sans Serif"/>
                <a:cs typeface="Microsoft Sans Serif"/>
              </a:rPr>
              <a:t>Applying </a:t>
            </a:r>
            <a:r>
              <a:rPr sz="2600" spc="170" dirty="0">
                <a:latin typeface="Microsoft Sans Serif"/>
                <a:cs typeface="Microsoft Sans Serif"/>
              </a:rPr>
              <a:t> </a:t>
            </a:r>
            <a:r>
              <a:rPr sz="2600" spc="100" dirty="0">
                <a:latin typeface="Microsoft Sans Serif"/>
                <a:cs typeface="Microsoft Sans Serif"/>
              </a:rPr>
              <a:t>GridSearchCV </a:t>
            </a:r>
            <a:r>
              <a:rPr sz="2600" spc="105" dirty="0">
                <a:latin typeface="Microsoft Sans Serif"/>
                <a:cs typeface="Microsoft Sans Serif"/>
              </a:rPr>
              <a:t> </a:t>
            </a:r>
            <a:r>
              <a:rPr sz="2600" spc="160" dirty="0">
                <a:latin typeface="Microsoft Sans Serif"/>
                <a:cs typeface="Microsoft Sans Serif"/>
              </a:rPr>
              <a:t>on</a:t>
            </a:r>
            <a:r>
              <a:rPr sz="2600" spc="-95" dirty="0">
                <a:latin typeface="Microsoft Sans Serif"/>
                <a:cs typeface="Microsoft Sans Serif"/>
              </a:rPr>
              <a:t> </a:t>
            </a:r>
            <a:r>
              <a:rPr sz="2600" spc="70" dirty="0">
                <a:latin typeface="Microsoft Sans Serif"/>
                <a:cs typeface="Microsoft Sans Serif"/>
              </a:rPr>
              <a:t>LogReg,</a:t>
            </a:r>
            <a:r>
              <a:rPr sz="2600" spc="-90" dirty="0">
                <a:latin typeface="Microsoft Sans Serif"/>
                <a:cs typeface="Microsoft Sans Serif"/>
              </a:rPr>
              <a:t> </a:t>
            </a:r>
            <a:r>
              <a:rPr sz="2600" spc="40" dirty="0">
                <a:latin typeface="Microsoft Sans Serif"/>
                <a:cs typeface="Microsoft Sans Serif"/>
              </a:rPr>
              <a:t>SVM,</a:t>
            </a:r>
            <a:endParaRPr sz="2600">
              <a:latin typeface="Microsoft Sans Serif"/>
              <a:cs typeface="Microsoft Sans Serif"/>
            </a:endParaRPr>
          </a:p>
          <a:p>
            <a:pPr marL="12700" marR="5080" algn="ctr">
              <a:lnSpc>
                <a:spcPct val="111000"/>
              </a:lnSpc>
            </a:pPr>
            <a:r>
              <a:rPr sz="2600" spc="105" dirty="0">
                <a:latin typeface="Microsoft Sans Serif"/>
                <a:cs typeface="Microsoft Sans Serif"/>
              </a:rPr>
              <a:t>Decision</a:t>
            </a:r>
            <a:r>
              <a:rPr sz="2600" spc="-90" dirty="0">
                <a:latin typeface="Microsoft Sans Serif"/>
                <a:cs typeface="Microsoft Sans Serif"/>
              </a:rPr>
              <a:t> </a:t>
            </a:r>
            <a:r>
              <a:rPr sz="2600" spc="40" dirty="0">
                <a:latin typeface="Microsoft Sans Serif"/>
                <a:cs typeface="Microsoft Sans Serif"/>
              </a:rPr>
              <a:t>Tree,</a:t>
            </a:r>
            <a:r>
              <a:rPr sz="2600" spc="-85" dirty="0">
                <a:latin typeface="Microsoft Sans Serif"/>
                <a:cs typeface="Microsoft Sans Serif"/>
              </a:rPr>
              <a:t> </a:t>
            </a:r>
            <a:r>
              <a:rPr sz="2600" spc="130" dirty="0">
                <a:latin typeface="Microsoft Sans Serif"/>
                <a:cs typeface="Microsoft Sans Serif"/>
              </a:rPr>
              <a:t>and </a:t>
            </a:r>
            <a:r>
              <a:rPr sz="2600" spc="-675" dirty="0">
                <a:latin typeface="Microsoft Sans Serif"/>
                <a:cs typeface="Microsoft Sans Serif"/>
              </a:rPr>
              <a:t> </a:t>
            </a:r>
            <a:r>
              <a:rPr sz="2600" spc="60" dirty="0">
                <a:latin typeface="Microsoft Sans Serif"/>
                <a:cs typeface="Microsoft Sans Serif"/>
              </a:rPr>
              <a:t>KNN</a:t>
            </a:r>
            <a:r>
              <a:rPr sz="2600" spc="-75" dirty="0">
                <a:latin typeface="Microsoft Sans Serif"/>
                <a:cs typeface="Microsoft Sans Serif"/>
              </a:rPr>
              <a:t> </a:t>
            </a:r>
            <a:r>
              <a:rPr sz="2600" spc="140" dirty="0">
                <a:latin typeface="Microsoft Sans Serif"/>
                <a:cs typeface="Microsoft Sans Serif"/>
              </a:rPr>
              <a:t>models</a:t>
            </a:r>
            <a:endParaRPr sz="2600">
              <a:latin typeface="Microsoft Sans Serif"/>
              <a:cs typeface="Microsoft Sans Serif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0588272" y="6600181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30" h="3241675">
                <a:moveTo>
                  <a:pt x="3124221" y="0"/>
                </a:moveTo>
                <a:lnTo>
                  <a:pt x="544456" y="0"/>
                </a:lnTo>
                <a:lnTo>
                  <a:pt x="469732" y="123"/>
                </a:lnTo>
                <a:lnTo>
                  <a:pt x="404774" y="988"/>
                </a:lnTo>
                <a:lnTo>
                  <a:pt x="348694" y="3335"/>
                </a:lnTo>
                <a:lnTo>
                  <a:pt x="300604" y="7907"/>
                </a:lnTo>
                <a:lnTo>
                  <a:pt x="259616" y="15443"/>
                </a:lnTo>
                <a:lnTo>
                  <a:pt x="180487" y="46621"/>
                </a:lnTo>
                <a:lnTo>
                  <a:pt x="139933" y="72522"/>
                </a:lnTo>
                <a:lnTo>
                  <a:pt x="103724" y="103848"/>
                </a:lnTo>
                <a:lnTo>
                  <a:pt x="72398" y="140059"/>
                </a:lnTo>
                <a:lnTo>
                  <a:pt x="46499" y="180613"/>
                </a:lnTo>
                <a:lnTo>
                  <a:pt x="26566" y="224968"/>
                </a:lnTo>
                <a:lnTo>
                  <a:pt x="7784" y="300728"/>
                </a:lnTo>
                <a:lnTo>
                  <a:pt x="3212" y="348818"/>
                </a:lnTo>
                <a:lnTo>
                  <a:pt x="864" y="404899"/>
                </a:lnTo>
                <a:lnTo>
                  <a:pt x="0" y="469857"/>
                </a:lnTo>
                <a:lnTo>
                  <a:pt x="0" y="2771690"/>
                </a:lnTo>
                <a:lnTo>
                  <a:pt x="864" y="2836649"/>
                </a:lnTo>
                <a:lnTo>
                  <a:pt x="3212" y="2892730"/>
                </a:lnTo>
                <a:lnTo>
                  <a:pt x="7784" y="2940820"/>
                </a:lnTo>
                <a:lnTo>
                  <a:pt x="15322" y="2981807"/>
                </a:lnTo>
                <a:lnTo>
                  <a:pt x="46499" y="3060935"/>
                </a:lnTo>
                <a:lnTo>
                  <a:pt x="72398" y="3101489"/>
                </a:lnTo>
                <a:lnTo>
                  <a:pt x="103724" y="3137699"/>
                </a:lnTo>
                <a:lnTo>
                  <a:pt x="139933" y="3169026"/>
                </a:lnTo>
                <a:lnTo>
                  <a:pt x="180487" y="3194927"/>
                </a:lnTo>
                <a:lnTo>
                  <a:pt x="224843" y="3214861"/>
                </a:lnTo>
                <a:lnTo>
                  <a:pt x="300604" y="3233641"/>
                </a:lnTo>
                <a:lnTo>
                  <a:pt x="348694" y="3238212"/>
                </a:lnTo>
                <a:lnTo>
                  <a:pt x="404774" y="3240560"/>
                </a:lnTo>
                <a:lnTo>
                  <a:pt x="469732" y="3241424"/>
                </a:lnTo>
                <a:lnTo>
                  <a:pt x="544456" y="3241548"/>
                </a:lnTo>
                <a:lnTo>
                  <a:pt x="3124221" y="3241548"/>
                </a:lnTo>
                <a:lnTo>
                  <a:pt x="3198946" y="3241424"/>
                </a:lnTo>
                <a:lnTo>
                  <a:pt x="3263905" y="3240560"/>
                </a:lnTo>
                <a:lnTo>
                  <a:pt x="3319987" y="3238212"/>
                </a:lnTo>
                <a:lnTo>
                  <a:pt x="3368077" y="3233641"/>
                </a:lnTo>
                <a:lnTo>
                  <a:pt x="3409064" y="3226104"/>
                </a:lnTo>
                <a:lnTo>
                  <a:pt x="3488191" y="3194927"/>
                </a:lnTo>
                <a:lnTo>
                  <a:pt x="3528746" y="3169026"/>
                </a:lnTo>
                <a:lnTo>
                  <a:pt x="3564958" y="3137699"/>
                </a:lnTo>
                <a:lnTo>
                  <a:pt x="3596286" y="3101489"/>
                </a:lnTo>
                <a:lnTo>
                  <a:pt x="3622187" y="3060935"/>
                </a:lnTo>
                <a:lnTo>
                  <a:pt x="3642121" y="3016580"/>
                </a:lnTo>
                <a:lnTo>
                  <a:pt x="3660903" y="2940820"/>
                </a:lnTo>
                <a:lnTo>
                  <a:pt x="3665475" y="2892730"/>
                </a:lnTo>
                <a:lnTo>
                  <a:pt x="3667823" y="2836649"/>
                </a:lnTo>
                <a:lnTo>
                  <a:pt x="3668688" y="2771690"/>
                </a:lnTo>
                <a:lnTo>
                  <a:pt x="3668688" y="469857"/>
                </a:lnTo>
                <a:lnTo>
                  <a:pt x="3667823" y="404899"/>
                </a:lnTo>
                <a:lnTo>
                  <a:pt x="3665475" y="348818"/>
                </a:lnTo>
                <a:lnTo>
                  <a:pt x="3660903" y="300728"/>
                </a:lnTo>
                <a:lnTo>
                  <a:pt x="3653366" y="259740"/>
                </a:lnTo>
                <a:lnTo>
                  <a:pt x="3622187" y="180613"/>
                </a:lnTo>
                <a:lnTo>
                  <a:pt x="3596286" y="140059"/>
                </a:lnTo>
                <a:lnTo>
                  <a:pt x="3564958" y="103848"/>
                </a:lnTo>
                <a:lnTo>
                  <a:pt x="3528746" y="72522"/>
                </a:lnTo>
                <a:lnTo>
                  <a:pt x="3488191" y="46621"/>
                </a:lnTo>
                <a:lnTo>
                  <a:pt x="3443834" y="26687"/>
                </a:lnTo>
                <a:lnTo>
                  <a:pt x="3368077" y="7907"/>
                </a:lnTo>
                <a:lnTo>
                  <a:pt x="3319987" y="3335"/>
                </a:lnTo>
                <a:lnTo>
                  <a:pt x="3263905" y="988"/>
                </a:lnTo>
                <a:lnTo>
                  <a:pt x="3198946" y="123"/>
                </a:lnTo>
                <a:lnTo>
                  <a:pt x="3124221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0788353" y="7101054"/>
            <a:ext cx="3268979" cy="22244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ctr">
              <a:lnSpc>
                <a:spcPct val="111000"/>
              </a:lnSpc>
              <a:spcBef>
                <a:spcPts val="90"/>
              </a:spcBef>
            </a:pPr>
            <a:r>
              <a:rPr sz="2600" spc="135" dirty="0">
                <a:latin typeface="Microsoft Sans Serif"/>
                <a:cs typeface="Microsoft Sans Serif"/>
              </a:rPr>
              <a:t>Calculating </a:t>
            </a:r>
            <a:r>
              <a:rPr sz="2600" spc="160" dirty="0">
                <a:latin typeface="Microsoft Sans Serif"/>
                <a:cs typeface="Microsoft Sans Serif"/>
              </a:rPr>
              <a:t>the </a:t>
            </a:r>
            <a:r>
              <a:rPr sz="2600" spc="165" dirty="0">
                <a:latin typeface="Microsoft Sans Serif"/>
                <a:cs typeface="Microsoft Sans Serif"/>
              </a:rPr>
              <a:t> </a:t>
            </a:r>
            <a:r>
              <a:rPr sz="2600" spc="140" dirty="0">
                <a:latin typeface="Microsoft Sans Serif"/>
                <a:cs typeface="Microsoft Sans Serif"/>
              </a:rPr>
              <a:t>accuracy</a:t>
            </a:r>
            <a:r>
              <a:rPr sz="2600" spc="-95" dirty="0">
                <a:latin typeface="Microsoft Sans Serif"/>
                <a:cs typeface="Microsoft Sans Serif"/>
              </a:rPr>
              <a:t> </a:t>
            </a:r>
            <a:r>
              <a:rPr sz="2600" spc="160" dirty="0">
                <a:latin typeface="Microsoft Sans Serif"/>
                <a:cs typeface="Microsoft Sans Serif"/>
              </a:rPr>
              <a:t>on</a:t>
            </a:r>
            <a:r>
              <a:rPr sz="2600" spc="-90" dirty="0">
                <a:latin typeface="Microsoft Sans Serif"/>
                <a:cs typeface="Microsoft Sans Serif"/>
              </a:rPr>
              <a:t> </a:t>
            </a:r>
            <a:r>
              <a:rPr sz="2600" spc="160" dirty="0">
                <a:latin typeface="Microsoft Sans Serif"/>
                <a:cs typeface="Microsoft Sans Serif"/>
              </a:rPr>
              <a:t>the</a:t>
            </a:r>
            <a:r>
              <a:rPr sz="2600" spc="-90" dirty="0">
                <a:latin typeface="Microsoft Sans Serif"/>
                <a:cs typeface="Microsoft Sans Serif"/>
              </a:rPr>
              <a:t> </a:t>
            </a:r>
            <a:r>
              <a:rPr sz="2600" spc="150" dirty="0">
                <a:latin typeface="Microsoft Sans Serif"/>
                <a:cs typeface="Microsoft Sans Serif"/>
              </a:rPr>
              <a:t>test </a:t>
            </a:r>
            <a:r>
              <a:rPr sz="2600" spc="-675" dirty="0">
                <a:latin typeface="Microsoft Sans Serif"/>
                <a:cs typeface="Microsoft Sans Serif"/>
              </a:rPr>
              <a:t> </a:t>
            </a:r>
            <a:r>
              <a:rPr sz="2600" spc="125" dirty="0">
                <a:latin typeface="Microsoft Sans Serif"/>
                <a:cs typeface="Microsoft Sans Serif"/>
              </a:rPr>
              <a:t>data </a:t>
            </a:r>
            <a:r>
              <a:rPr sz="2600" spc="130" dirty="0">
                <a:latin typeface="Microsoft Sans Serif"/>
                <a:cs typeface="Microsoft Sans Serif"/>
              </a:rPr>
              <a:t>using </a:t>
            </a:r>
            <a:r>
              <a:rPr sz="2600" spc="160" dirty="0">
                <a:latin typeface="Microsoft Sans Serif"/>
                <a:cs typeface="Microsoft Sans Serif"/>
              </a:rPr>
              <a:t>the </a:t>
            </a:r>
            <a:r>
              <a:rPr sz="2600" spc="165" dirty="0">
                <a:latin typeface="Microsoft Sans Serif"/>
                <a:cs typeface="Microsoft Sans Serif"/>
              </a:rPr>
              <a:t> </a:t>
            </a:r>
            <a:r>
              <a:rPr sz="2600" spc="190" dirty="0">
                <a:latin typeface="Microsoft Sans Serif"/>
                <a:cs typeface="Microsoft Sans Serif"/>
              </a:rPr>
              <a:t>method</a:t>
            </a:r>
            <a:r>
              <a:rPr sz="2600" spc="-75" dirty="0">
                <a:latin typeface="Microsoft Sans Serif"/>
                <a:cs typeface="Microsoft Sans Serif"/>
              </a:rPr>
              <a:t> </a:t>
            </a:r>
            <a:r>
              <a:rPr sz="2600" spc="85" dirty="0">
                <a:latin typeface="Microsoft Sans Serif"/>
                <a:cs typeface="Microsoft Sans Serif"/>
              </a:rPr>
              <a:t>.score()</a:t>
            </a:r>
            <a:endParaRPr sz="2600">
              <a:latin typeface="Microsoft Sans Serif"/>
              <a:cs typeface="Microsoft Sans Serif"/>
            </a:endParaRPr>
          </a:p>
          <a:p>
            <a:pPr algn="ctr">
              <a:lnSpc>
                <a:spcPct val="100000"/>
              </a:lnSpc>
              <a:spcBef>
                <a:spcPts val="345"/>
              </a:spcBef>
            </a:pPr>
            <a:r>
              <a:rPr sz="2600" spc="170" dirty="0">
                <a:latin typeface="Microsoft Sans Serif"/>
                <a:cs typeface="Microsoft Sans Serif"/>
              </a:rPr>
              <a:t>for</a:t>
            </a:r>
            <a:r>
              <a:rPr sz="2600" spc="-85" dirty="0">
                <a:latin typeface="Microsoft Sans Serif"/>
                <a:cs typeface="Microsoft Sans Serif"/>
              </a:rPr>
              <a:t> </a:t>
            </a:r>
            <a:r>
              <a:rPr sz="2600" spc="85" dirty="0">
                <a:latin typeface="Microsoft Sans Serif"/>
                <a:cs typeface="Microsoft Sans Serif"/>
              </a:rPr>
              <a:t>all</a:t>
            </a:r>
            <a:r>
              <a:rPr sz="2600" spc="-85" dirty="0">
                <a:latin typeface="Microsoft Sans Serif"/>
                <a:cs typeface="Microsoft Sans Serif"/>
              </a:rPr>
              <a:t> </a:t>
            </a:r>
            <a:r>
              <a:rPr sz="2600" spc="140" dirty="0">
                <a:latin typeface="Microsoft Sans Serif"/>
                <a:cs typeface="Microsoft Sans Serif"/>
              </a:rPr>
              <a:t>models</a:t>
            </a:r>
            <a:endParaRPr sz="2600">
              <a:latin typeface="Microsoft Sans Serif"/>
              <a:cs typeface="Microsoft Sans Serif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832032" y="6600181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29" h="3241675">
                <a:moveTo>
                  <a:pt x="3124225" y="0"/>
                </a:moveTo>
                <a:lnTo>
                  <a:pt x="544458" y="0"/>
                </a:lnTo>
                <a:lnTo>
                  <a:pt x="469733" y="123"/>
                </a:lnTo>
                <a:lnTo>
                  <a:pt x="404775" y="988"/>
                </a:lnTo>
                <a:lnTo>
                  <a:pt x="348694" y="3335"/>
                </a:lnTo>
                <a:lnTo>
                  <a:pt x="300604" y="7907"/>
                </a:lnTo>
                <a:lnTo>
                  <a:pt x="259617" y="15443"/>
                </a:lnTo>
                <a:lnTo>
                  <a:pt x="180489" y="46621"/>
                </a:lnTo>
                <a:lnTo>
                  <a:pt x="139935" y="72522"/>
                </a:lnTo>
                <a:lnTo>
                  <a:pt x="103724" y="103848"/>
                </a:lnTo>
                <a:lnTo>
                  <a:pt x="72398" y="140059"/>
                </a:lnTo>
                <a:lnTo>
                  <a:pt x="46497" y="180613"/>
                </a:lnTo>
                <a:lnTo>
                  <a:pt x="26563" y="224968"/>
                </a:lnTo>
                <a:lnTo>
                  <a:pt x="7783" y="300728"/>
                </a:lnTo>
                <a:lnTo>
                  <a:pt x="3212" y="348818"/>
                </a:lnTo>
                <a:lnTo>
                  <a:pt x="864" y="404899"/>
                </a:lnTo>
                <a:lnTo>
                  <a:pt x="0" y="469857"/>
                </a:lnTo>
                <a:lnTo>
                  <a:pt x="0" y="2771690"/>
                </a:lnTo>
                <a:lnTo>
                  <a:pt x="864" y="2836649"/>
                </a:lnTo>
                <a:lnTo>
                  <a:pt x="3212" y="2892730"/>
                </a:lnTo>
                <a:lnTo>
                  <a:pt x="7783" y="2940820"/>
                </a:lnTo>
                <a:lnTo>
                  <a:pt x="15320" y="2981807"/>
                </a:lnTo>
                <a:lnTo>
                  <a:pt x="46497" y="3060935"/>
                </a:lnTo>
                <a:lnTo>
                  <a:pt x="72398" y="3101489"/>
                </a:lnTo>
                <a:lnTo>
                  <a:pt x="103724" y="3137699"/>
                </a:lnTo>
                <a:lnTo>
                  <a:pt x="139935" y="3169026"/>
                </a:lnTo>
                <a:lnTo>
                  <a:pt x="180489" y="3194927"/>
                </a:lnTo>
                <a:lnTo>
                  <a:pt x="224844" y="3214861"/>
                </a:lnTo>
                <a:lnTo>
                  <a:pt x="300604" y="3233641"/>
                </a:lnTo>
                <a:lnTo>
                  <a:pt x="348694" y="3238212"/>
                </a:lnTo>
                <a:lnTo>
                  <a:pt x="404775" y="3240560"/>
                </a:lnTo>
                <a:lnTo>
                  <a:pt x="469733" y="3241424"/>
                </a:lnTo>
                <a:lnTo>
                  <a:pt x="544458" y="3241548"/>
                </a:lnTo>
                <a:lnTo>
                  <a:pt x="3124225" y="3241548"/>
                </a:lnTo>
                <a:lnTo>
                  <a:pt x="3198950" y="3241424"/>
                </a:lnTo>
                <a:lnTo>
                  <a:pt x="3263908" y="3240560"/>
                </a:lnTo>
                <a:lnTo>
                  <a:pt x="3319989" y="3238212"/>
                </a:lnTo>
                <a:lnTo>
                  <a:pt x="3368079" y="3233641"/>
                </a:lnTo>
                <a:lnTo>
                  <a:pt x="3409066" y="3226104"/>
                </a:lnTo>
                <a:lnTo>
                  <a:pt x="3488194" y="3194927"/>
                </a:lnTo>
                <a:lnTo>
                  <a:pt x="3528747" y="3169026"/>
                </a:lnTo>
                <a:lnTo>
                  <a:pt x="3564958" y="3137699"/>
                </a:lnTo>
                <a:lnTo>
                  <a:pt x="3596285" y="3101489"/>
                </a:lnTo>
                <a:lnTo>
                  <a:pt x="3622186" y="3060935"/>
                </a:lnTo>
                <a:lnTo>
                  <a:pt x="3642120" y="3016580"/>
                </a:lnTo>
                <a:lnTo>
                  <a:pt x="3660900" y="2940820"/>
                </a:lnTo>
                <a:lnTo>
                  <a:pt x="3665471" y="2892730"/>
                </a:lnTo>
                <a:lnTo>
                  <a:pt x="3667819" y="2836649"/>
                </a:lnTo>
                <a:lnTo>
                  <a:pt x="3668684" y="2771690"/>
                </a:lnTo>
                <a:lnTo>
                  <a:pt x="3668684" y="469857"/>
                </a:lnTo>
                <a:lnTo>
                  <a:pt x="3667819" y="404899"/>
                </a:lnTo>
                <a:lnTo>
                  <a:pt x="3665471" y="348818"/>
                </a:lnTo>
                <a:lnTo>
                  <a:pt x="3660900" y="300728"/>
                </a:lnTo>
                <a:lnTo>
                  <a:pt x="3653363" y="259740"/>
                </a:lnTo>
                <a:lnTo>
                  <a:pt x="3622186" y="180613"/>
                </a:lnTo>
                <a:lnTo>
                  <a:pt x="3596285" y="140059"/>
                </a:lnTo>
                <a:lnTo>
                  <a:pt x="3564958" y="103848"/>
                </a:lnTo>
                <a:lnTo>
                  <a:pt x="3528747" y="72522"/>
                </a:lnTo>
                <a:lnTo>
                  <a:pt x="3488194" y="46621"/>
                </a:lnTo>
                <a:lnTo>
                  <a:pt x="3443839" y="26687"/>
                </a:lnTo>
                <a:lnTo>
                  <a:pt x="3368079" y="7907"/>
                </a:lnTo>
                <a:lnTo>
                  <a:pt x="3319989" y="3335"/>
                </a:lnTo>
                <a:lnTo>
                  <a:pt x="3263908" y="988"/>
                </a:lnTo>
                <a:lnTo>
                  <a:pt x="3198950" y="123"/>
                </a:lnTo>
                <a:lnTo>
                  <a:pt x="3124225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6305360" y="7545740"/>
            <a:ext cx="2722245" cy="13449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ctr">
              <a:lnSpc>
                <a:spcPct val="111000"/>
              </a:lnSpc>
              <a:spcBef>
                <a:spcPts val="90"/>
              </a:spcBef>
            </a:pPr>
            <a:r>
              <a:rPr sz="2600" spc="110" dirty="0">
                <a:latin typeface="Microsoft Sans Serif"/>
                <a:cs typeface="Microsoft Sans Serif"/>
              </a:rPr>
              <a:t>Examining </a:t>
            </a:r>
            <a:r>
              <a:rPr sz="2600" spc="160" dirty="0">
                <a:latin typeface="Microsoft Sans Serif"/>
                <a:cs typeface="Microsoft Sans Serif"/>
              </a:rPr>
              <a:t>the </a:t>
            </a:r>
            <a:r>
              <a:rPr sz="2600" spc="165" dirty="0">
                <a:latin typeface="Microsoft Sans Serif"/>
                <a:cs typeface="Microsoft Sans Serif"/>
              </a:rPr>
              <a:t> </a:t>
            </a:r>
            <a:r>
              <a:rPr sz="2600" spc="150" dirty="0">
                <a:latin typeface="Microsoft Sans Serif"/>
                <a:cs typeface="Microsoft Sans Serif"/>
              </a:rPr>
              <a:t>confusion</a:t>
            </a:r>
            <a:r>
              <a:rPr sz="2600" spc="-140" dirty="0">
                <a:latin typeface="Microsoft Sans Serif"/>
                <a:cs typeface="Microsoft Sans Serif"/>
              </a:rPr>
              <a:t> </a:t>
            </a:r>
            <a:r>
              <a:rPr sz="2600" spc="165" dirty="0">
                <a:latin typeface="Microsoft Sans Serif"/>
                <a:cs typeface="Microsoft Sans Serif"/>
              </a:rPr>
              <a:t>matrix </a:t>
            </a:r>
            <a:r>
              <a:rPr sz="2600" spc="-680" dirty="0">
                <a:latin typeface="Microsoft Sans Serif"/>
                <a:cs typeface="Microsoft Sans Serif"/>
              </a:rPr>
              <a:t> </a:t>
            </a:r>
            <a:r>
              <a:rPr sz="2600" spc="170" dirty="0">
                <a:latin typeface="Microsoft Sans Serif"/>
                <a:cs typeface="Microsoft Sans Serif"/>
              </a:rPr>
              <a:t>for</a:t>
            </a:r>
            <a:r>
              <a:rPr sz="2600" spc="-75" dirty="0">
                <a:latin typeface="Microsoft Sans Serif"/>
                <a:cs typeface="Microsoft Sans Serif"/>
              </a:rPr>
              <a:t> </a:t>
            </a:r>
            <a:r>
              <a:rPr sz="2600" spc="85" dirty="0">
                <a:latin typeface="Microsoft Sans Serif"/>
                <a:cs typeface="Microsoft Sans Serif"/>
              </a:rPr>
              <a:t>all</a:t>
            </a:r>
            <a:r>
              <a:rPr sz="2600" spc="-70" dirty="0">
                <a:latin typeface="Microsoft Sans Serif"/>
                <a:cs typeface="Microsoft Sans Serif"/>
              </a:rPr>
              <a:t> </a:t>
            </a:r>
            <a:r>
              <a:rPr sz="2600" spc="140" dirty="0">
                <a:latin typeface="Microsoft Sans Serif"/>
                <a:cs typeface="Microsoft Sans Serif"/>
              </a:rPr>
              <a:t>models</a:t>
            </a:r>
            <a:endParaRPr sz="2600">
              <a:latin typeface="Microsoft Sans Serif"/>
              <a:cs typeface="Microsoft Sans Serif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075793" y="6600181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29" h="3241675">
                <a:moveTo>
                  <a:pt x="3124225" y="0"/>
                </a:moveTo>
                <a:lnTo>
                  <a:pt x="544458" y="0"/>
                </a:lnTo>
                <a:lnTo>
                  <a:pt x="469733" y="123"/>
                </a:lnTo>
                <a:lnTo>
                  <a:pt x="404775" y="988"/>
                </a:lnTo>
                <a:lnTo>
                  <a:pt x="348694" y="3335"/>
                </a:lnTo>
                <a:lnTo>
                  <a:pt x="300604" y="7907"/>
                </a:lnTo>
                <a:lnTo>
                  <a:pt x="259617" y="15443"/>
                </a:lnTo>
                <a:lnTo>
                  <a:pt x="180489" y="46621"/>
                </a:lnTo>
                <a:lnTo>
                  <a:pt x="139935" y="72522"/>
                </a:lnTo>
                <a:lnTo>
                  <a:pt x="103724" y="103848"/>
                </a:lnTo>
                <a:lnTo>
                  <a:pt x="72398" y="140059"/>
                </a:lnTo>
                <a:lnTo>
                  <a:pt x="46497" y="180613"/>
                </a:lnTo>
                <a:lnTo>
                  <a:pt x="26563" y="224968"/>
                </a:lnTo>
                <a:lnTo>
                  <a:pt x="7783" y="300728"/>
                </a:lnTo>
                <a:lnTo>
                  <a:pt x="3212" y="348818"/>
                </a:lnTo>
                <a:lnTo>
                  <a:pt x="864" y="404899"/>
                </a:lnTo>
                <a:lnTo>
                  <a:pt x="0" y="469857"/>
                </a:lnTo>
                <a:lnTo>
                  <a:pt x="0" y="2771690"/>
                </a:lnTo>
                <a:lnTo>
                  <a:pt x="864" y="2836649"/>
                </a:lnTo>
                <a:lnTo>
                  <a:pt x="3212" y="2892730"/>
                </a:lnTo>
                <a:lnTo>
                  <a:pt x="7783" y="2940820"/>
                </a:lnTo>
                <a:lnTo>
                  <a:pt x="15320" y="2981807"/>
                </a:lnTo>
                <a:lnTo>
                  <a:pt x="46497" y="3060935"/>
                </a:lnTo>
                <a:lnTo>
                  <a:pt x="72398" y="3101489"/>
                </a:lnTo>
                <a:lnTo>
                  <a:pt x="103724" y="3137699"/>
                </a:lnTo>
                <a:lnTo>
                  <a:pt x="139935" y="3169026"/>
                </a:lnTo>
                <a:lnTo>
                  <a:pt x="180489" y="3194927"/>
                </a:lnTo>
                <a:lnTo>
                  <a:pt x="224844" y="3214861"/>
                </a:lnTo>
                <a:lnTo>
                  <a:pt x="300604" y="3233641"/>
                </a:lnTo>
                <a:lnTo>
                  <a:pt x="348694" y="3238212"/>
                </a:lnTo>
                <a:lnTo>
                  <a:pt x="404775" y="3240560"/>
                </a:lnTo>
                <a:lnTo>
                  <a:pt x="469733" y="3241424"/>
                </a:lnTo>
                <a:lnTo>
                  <a:pt x="544458" y="3241548"/>
                </a:lnTo>
                <a:lnTo>
                  <a:pt x="3124225" y="3241548"/>
                </a:lnTo>
                <a:lnTo>
                  <a:pt x="3198950" y="3241424"/>
                </a:lnTo>
                <a:lnTo>
                  <a:pt x="3263908" y="3240560"/>
                </a:lnTo>
                <a:lnTo>
                  <a:pt x="3319989" y="3238212"/>
                </a:lnTo>
                <a:lnTo>
                  <a:pt x="3368079" y="3233641"/>
                </a:lnTo>
                <a:lnTo>
                  <a:pt x="3409066" y="3226104"/>
                </a:lnTo>
                <a:lnTo>
                  <a:pt x="3488194" y="3194927"/>
                </a:lnTo>
                <a:lnTo>
                  <a:pt x="3528747" y="3169026"/>
                </a:lnTo>
                <a:lnTo>
                  <a:pt x="3564958" y="3137699"/>
                </a:lnTo>
                <a:lnTo>
                  <a:pt x="3596285" y="3101489"/>
                </a:lnTo>
                <a:lnTo>
                  <a:pt x="3622186" y="3060935"/>
                </a:lnTo>
                <a:lnTo>
                  <a:pt x="3642120" y="3016580"/>
                </a:lnTo>
                <a:lnTo>
                  <a:pt x="3660900" y="2940820"/>
                </a:lnTo>
                <a:lnTo>
                  <a:pt x="3665471" y="2892730"/>
                </a:lnTo>
                <a:lnTo>
                  <a:pt x="3667819" y="2836649"/>
                </a:lnTo>
                <a:lnTo>
                  <a:pt x="3668684" y="2771690"/>
                </a:lnTo>
                <a:lnTo>
                  <a:pt x="3668684" y="469857"/>
                </a:lnTo>
                <a:lnTo>
                  <a:pt x="3667819" y="404899"/>
                </a:lnTo>
                <a:lnTo>
                  <a:pt x="3665471" y="348818"/>
                </a:lnTo>
                <a:lnTo>
                  <a:pt x="3660900" y="300728"/>
                </a:lnTo>
                <a:lnTo>
                  <a:pt x="3653363" y="259740"/>
                </a:lnTo>
                <a:lnTo>
                  <a:pt x="3622186" y="180613"/>
                </a:lnTo>
                <a:lnTo>
                  <a:pt x="3596285" y="140059"/>
                </a:lnTo>
                <a:lnTo>
                  <a:pt x="3564958" y="103848"/>
                </a:lnTo>
                <a:lnTo>
                  <a:pt x="3528747" y="72522"/>
                </a:lnTo>
                <a:lnTo>
                  <a:pt x="3488194" y="46621"/>
                </a:lnTo>
                <a:lnTo>
                  <a:pt x="3443839" y="26687"/>
                </a:lnTo>
                <a:lnTo>
                  <a:pt x="3368079" y="7907"/>
                </a:lnTo>
                <a:lnTo>
                  <a:pt x="3319989" y="3335"/>
                </a:lnTo>
                <a:lnTo>
                  <a:pt x="3263908" y="988"/>
                </a:lnTo>
                <a:lnTo>
                  <a:pt x="3198950" y="123"/>
                </a:lnTo>
                <a:lnTo>
                  <a:pt x="3124225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1335221" y="7101054"/>
            <a:ext cx="3150235" cy="22244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065" marR="5080" algn="ctr">
              <a:lnSpc>
                <a:spcPct val="111000"/>
              </a:lnSpc>
              <a:spcBef>
                <a:spcPts val="90"/>
              </a:spcBef>
            </a:pPr>
            <a:r>
              <a:rPr sz="2600" spc="120" dirty="0">
                <a:latin typeface="Microsoft Sans Serif"/>
                <a:cs typeface="Microsoft Sans Serif"/>
              </a:rPr>
              <a:t>Finding</a:t>
            </a:r>
            <a:r>
              <a:rPr sz="2600" spc="-100" dirty="0">
                <a:latin typeface="Microsoft Sans Serif"/>
                <a:cs typeface="Microsoft Sans Serif"/>
              </a:rPr>
              <a:t> </a:t>
            </a:r>
            <a:r>
              <a:rPr sz="2600" spc="160" dirty="0">
                <a:latin typeface="Microsoft Sans Serif"/>
                <a:cs typeface="Microsoft Sans Serif"/>
              </a:rPr>
              <a:t>the</a:t>
            </a:r>
            <a:r>
              <a:rPr sz="2600" spc="-95" dirty="0">
                <a:latin typeface="Microsoft Sans Serif"/>
                <a:cs typeface="Microsoft Sans Serif"/>
              </a:rPr>
              <a:t> </a:t>
            </a:r>
            <a:r>
              <a:rPr sz="2600" spc="190" dirty="0">
                <a:latin typeface="Microsoft Sans Serif"/>
                <a:cs typeface="Microsoft Sans Serif"/>
              </a:rPr>
              <a:t>method </a:t>
            </a:r>
            <a:r>
              <a:rPr sz="2600" spc="-675" dirty="0">
                <a:latin typeface="Microsoft Sans Serif"/>
                <a:cs typeface="Microsoft Sans Serif"/>
              </a:rPr>
              <a:t> </a:t>
            </a:r>
            <a:r>
              <a:rPr sz="2600" spc="160" dirty="0">
                <a:latin typeface="Microsoft Sans Serif"/>
                <a:cs typeface="Microsoft Sans Serif"/>
              </a:rPr>
              <a:t>performs </a:t>
            </a:r>
            <a:r>
              <a:rPr sz="2600" spc="140" dirty="0">
                <a:latin typeface="Microsoft Sans Serif"/>
                <a:cs typeface="Microsoft Sans Serif"/>
              </a:rPr>
              <a:t>best </a:t>
            </a:r>
            <a:r>
              <a:rPr sz="2600" spc="170" dirty="0">
                <a:latin typeface="Microsoft Sans Serif"/>
                <a:cs typeface="Microsoft Sans Serif"/>
              </a:rPr>
              <a:t>by </a:t>
            </a:r>
            <a:r>
              <a:rPr sz="2600" spc="175" dirty="0">
                <a:latin typeface="Microsoft Sans Serif"/>
                <a:cs typeface="Microsoft Sans Serif"/>
              </a:rPr>
              <a:t> </a:t>
            </a:r>
            <a:r>
              <a:rPr sz="2600" spc="135" dirty="0">
                <a:latin typeface="Microsoft Sans Serif"/>
                <a:cs typeface="Microsoft Sans Serif"/>
              </a:rPr>
              <a:t>examining </a:t>
            </a:r>
            <a:r>
              <a:rPr sz="2600" spc="160" dirty="0">
                <a:latin typeface="Microsoft Sans Serif"/>
                <a:cs typeface="Microsoft Sans Serif"/>
              </a:rPr>
              <a:t>the </a:t>
            </a:r>
            <a:r>
              <a:rPr sz="2600" spc="165" dirty="0">
                <a:latin typeface="Microsoft Sans Serif"/>
                <a:cs typeface="Microsoft Sans Serif"/>
              </a:rPr>
              <a:t> </a:t>
            </a:r>
            <a:r>
              <a:rPr sz="2600" spc="70" dirty="0">
                <a:latin typeface="Microsoft Sans Serif"/>
                <a:cs typeface="Microsoft Sans Serif"/>
              </a:rPr>
              <a:t>Jaccard_score </a:t>
            </a:r>
            <a:r>
              <a:rPr sz="2600" spc="130" dirty="0">
                <a:latin typeface="Microsoft Sans Serif"/>
                <a:cs typeface="Microsoft Sans Serif"/>
              </a:rPr>
              <a:t>and </a:t>
            </a:r>
            <a:r>
              <a:rPr sz="2600" spc="135" dirty="0">
                <a:latin typeface="Microsoft Sans Serif"/>
                <a:cs typeface="Microsoft Sans Serif"/>
              </a:rPr>
              <a:t> </a:t>
            </a:r>
            <a:r>
              <a:rPr sz="2600" spc="-25" dirty="0">
                <a:latin typeface="Microsoft Sans Serif"/>
                <a:cs typeface="Microsoft Sans Serif"/>
              </a:rPr>
              <a:t>F1_score</a:t>
            </a:r>
            <a:r>
              <a:rPr sz="2600" spc="-80" dirty="0">
                <a:latin typeface="Microsoft Sans Serif"/>
                <a:cs typeface="Microsoft Sans Serif"/>
              </a:rPr>
              <a:t> </a:t>
            </a:r>
            <a:r>
              <a:rPr sz="2600" spc="160" dirty="0">
                <a:latin typeface="Microsoft Sans Serif"/>
                <a:cs typeface="Microsoft Sans Serif"/>
              </a:rPr>
              <a:t>metrics</a:t>
            </a:r>
            <a:endParaRPr sz="2600">
              <a:latin typeface="Microsoft Sans Serif"/>
              <a:cs typeface="Microsoft Sans Serif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384801" y="10310983"/>
            <a:ext cx="7334884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u="heavy" spc="11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GitHub</a:t>
            </a:r>
            <a:r>
              <a:rPr sz="2950" u="heavy" spc="-1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2950" u="heavy" spc="-8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URL:</a:t>
            </a:r>
            <a:r>
              <a:rPr sz="2950" u="heavy" spc="-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2950" u="heavy" spc="9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Machine</a:t>
            </a:r>
            <a:r>
              <a:rPr sz="2950" u="heavy" spc="-1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2950" u="heavy" spc="8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Learning</a:t>
            </a:r>
            <a:r>
              <a:rPr sz="2950" u="heavy" spc="-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2950" u="heavy" spc="10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Prediction</a:t>
            </a:r>
            <a:endParaRPr sz="2950">
              <a:latin typeface="Microsoft Sans Serif"/>
              <a:cs typeface="Microsoft Sans Serif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9596148" y="3454547"/>
            <a:ext cx="887730" cy="846455"/>
            <a:chOff x="9596148" y="3454547"/>
            <a:chExt cx="887730" cy="846455"/>
          </a:xfrm>
        </p:grpSpPr>
        <p:sp>
          <p:nvSpPr>
            <p:cNvPr id="21" name="object 21"/>
            <p:cNvSpPr/>
            <p:nvPr/>
          </p:nvSpPr>
          <p:spPr>
            <a:xfrm>
              <a:off x="9622325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4" y="0"/>
                  </a:moveTo>
                  <a:lnTo>
                    <a:pt x="469134" y="269861"/>
                  </a:lnTo>
                  <a:lnTo>
                    <a:pt x="0" y="269861"/>
                  </a:lnTo>
                  <a:lnTo>
                    <a:pt x="0" y="523848"/>
                  </a:lnTo>
                  <a:lnTo>
                    <a:pt x="469134" y="523848"/>
                  </a:lnTo>
                  <a:lnTo>
                    <a:pt x="469134" y="793710"/>
                  </a:lnTo>
                  <a:lnTo>
                    <a:pt x="834912" y="396855"/>
                  </a:lnTo>
                  <a:lnTo>
                    <a:pt x="469134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9622325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3" y="523849"/>
                  </a:moveTo>
                  <a:lnTo>
                    <a:pt x="469133" y="793711"/>
                  </a:lnTo>
                  <a:lnTo>
                    <a:pt x="834912" y="396855"/>
                  </a:lnTo>
                  <a:lnTo>
                    <a:pt x="469133" y="0"/>
                  </a:lnTo>
                  <a:lnTo>
                    <a:pt x="469133" y="269861"/>
                  </a:lnTo>
                  <a:lnTo>
                    <a:pt x="0" y="269861"/>
                  </a:lnTo>
                  <a:lnTo>
                    <a:pt x="0" y="523849"/>
                  </a:lnTo>
                  <a:lnTo>
                    <a:pt x="469133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3" name="object 23"/>
          <p:cNvGrpSpPr/>
          <p:nvPr/>
        </p:nvGrpSpPr>
        <p:grpSpPr>
          <a:xfrm>
            <a:off x="4839910" y="3454547"/>
            <a:ext cx="887730" cy="846455"/>
            <a:chOff x="4839910" y="3454547"/>
            <a:chExt cx="887730" cy="846455"/>
          </a:xfrm>
        </p:grpSpPr>
        <p:sp>
          <p:nvSpPr>
            <p:cNvPr id="24" name="object 24"/>
            <p:cNvSpPr/>
            <p:nvPr/>
          </p:nvSpPr>
          <p:spPr>
            <a:xfrm>
              <a:off x="4866087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3" y="0"/>
                  </a:moveTo>
                  <a:lnTo>
                    <a:pt x="469133" y="269860"/>
                  </a:lnTo>
                  <a:lnTo>
                    <a:pt x="0" y="269860"/>
                  </a:lnTo>
                  <a:lnTo>
                    <a:pt x="0" y="523848"/>
                  </a:lnTo>
                  <a:lnTo>
                    <a:pt x="469133" y="523848"/>
                  </a:lnTo>
                  <a:lnTo>
                    <a:pt x="469133" y="793710"/>
                  </a:lnTo>
                  <a:lnTo>
                    <a:pt x="834912" y="396854"/>
                  </a:lnTo>
                  <a:lnTo>
                    <a:pt x="469133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4866087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3" y="523849"/>
                  </a:moveTo>
                  <a:lnTo>
                    <a:pt x="469133" y="793711"/>
                  </a:lnTo>
                  <a:lnTo>
                    <a:pt x="834912" y="396855"/>
                  </a:lnTo>
                  <a:lnTo>
                    <a:pt x="469133" y="0"/>
                  </a:lnTo>
                  <a:lnTo>
                    <a:pt x="469133" y="269861"/>
                  </a:lnTo>
                  <a:lnTo>
                    <a:pt x="0" y="269861"/>
                  </a:lnTo>
                  <a:lnTo>
                    <a:pt x="0" y="523849"/>
                  </a:lnTo>
                  <a:lnTo>
                    <a:pt x="469133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6" name="object 26"/>
          <p:cNvGrpSpPr/>
          <p:nvPr/>
        </p:nvGrpSpPr>
        <p:grpSpPr>
          <a:xfrm>
            <a:off x="14352390" y="3454547"/>
            <a:ext cx="887730" cy="846455"/>
            <a:chOff x="14352390" y="3454547"/>
            <a:chExt cx="887730" cy="846455"/>
          </a:xfrm>
        </p:grpSpPr>
        <p:sp>
          <p:nvSpPr>
            <p:cNvPr id="27" name="object 27"/>
            <p:cNvSpPr/>
            <p:nvPr/>
          </p:nvSpPr>
          <p:spPr>
            <a:xfrm>
              <a:off x="14378567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27" y="0"/>
                  </a:moveTo>
                  <a:lnTo>
                    <a:pt x="469127" y="269860"/>
                  </a:lnTo>
                  <a:lnTo>
                    <a:pt x="0" y="269860"/>
                  </a:lnTo>
                  <a:lnTo>
                    <a:pt x="0" y="523848"/>
                  </a:lnTo>
                  <a:lnTo>
                    <a:pt x="469127" y="523848"/>
                  </a:lnTo>
                  <a:lnTo>
                    <a:pt x="469127" y="793710"/>
                  </a:lnTo>
                  <a:lnTo>
                    <a:pt x="834906" y="396854"/>
                  </a:lnTo>
                  <a:lnTo>
                    <a:pt x="469127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4378567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3" y="523849"/>
                  </a:moveTo>
                  <a:lnTo>
                    <a:pt x="469133" y="793711"/>
                  </a:lnTo>
                  <a:lnTo>
                    <a:pt x="834912" y="396855"/>
                  </a:lnTo>
                  <a:lnTo>
                    <a:pt x="469133" y="0"/>
                  </a:lnTo>
                  <a:lnTo>
                    <a:pt x="469133" y="269861"/>
                  </a:lnTo>
                  <a:lnTo>
                    <a:pt x="0" y="269861"/>
                  </a:lnTo>
                  <a:lnTo>
                    <a:pt x="0" y="523849"/>
                  </a:lnTo>
                  <a:lnTo>
                    <a:pt x="469133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9" name="object 29"/>
          <p:cNvGrpSpPr/>
          <p:nvPr/>
        </p:nvGrpSpPr>
        <p:grpSpPr>
          <a:xfrm>
            <a:off x="4839910" y="7797922"/>
            <a:ext cx="887730" cy="846455"/>
            <a:chOff x="4839910" y="7797922"/>
            <a:chExt cx="887730" cy="846455"/>
          </a:xfrm>
        </p:grpSpPr>
        <p:sp>
          <p:nvSpPr>
            <p:cNvPr id="30" name="object 30"/>
            <p:cNvSpPr/>
            <p:nvPr/>
          </p:nvSpPr>
          <p:spPr>
            <a:xfrm>
              <a:off x="4866087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8" y="0"/>
                  </a:moveTo>
                  <a:lnTo>
                    <a:pt x="0" y="396855"/>
                  </a:lnTo>
                  <a:lnTo>
                    <a:pt x="365778" y="793711"/>
                  </a:lnTo>
                  <a:lnTo>
                    <a:pt x="365778" y="523850"/>
                  </a:lnTo>
                  <a:lnTo>
                    <a:pt x="834912" y="523850"/>
                  </a:lnTo>
                  <a:lnTo>
                    <a:pt x="834912" y="269861"/>
                  </a:lnTo>
                  <a:lnTo>
                    <a:pt x="365778" y="269861"/>
                  </a:lnTo>
                  <a:lnTo>
                    <a:pt x="365778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4866087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8" y="523849"/>
                  </a:moveTo>
                  <a:lnTo>
                    <a:pt x="365778" y="793711"/>
                  </a:lnTo>
                  <a:lnTo>
                    <a:pt x="0" y="396855"/>
                  </a:lnTo>
                  <a:lnTo>
                    <a:pt x="365778" y="0"/>
                  </a:lnTo>
                  <a:lnTo>
                    <a:pt x="365778" y="269861"/>
                  </a:lnTo>
                  <a:lnTo>
                    <a:pt x="834912" y="269861"/>
                  </a:lnTo>
                  <a:lnTo>
                    <a:pt x="834912" y="523849"/>
                  </a:lnTo>
                  <a:lnTo>
                    <a:pt x="365778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2" name="object 32"/>
          <p:cNvGrpSpPr/>
          <p:nvPr/>
        </p:nvGrpSpPr>
        <p:grpSpPr>
          <a:xfrm>
            <a:off x="9605572" y="7797922"/>
            <a:ext cx="887730" cy="846455"/>
            <a:chOff x="9605572" y="7797922"/>
            <a:chExt cx="887730" cy="846455"/>
          </a:xfrm>
        </p:grpSpPr>
        <p:sp>
          <p:nvSpPr>
            <p:cNvPr id="33" name="object 33"/>
            <p:cNvSpPr/>
            <p:nvPr/>
          </p:nvSpPr>
          <p:spPr>
            <a:xfrm>
              <a:off x="9631749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9" y="0"/>
                  </a:moveTo>
                  <a:lnTo>
                    <a:pt x="0" y="396855"/>
                  </a:lnTo>
                  <a:lnTo>
                    <a:pt x="365779" y="793711"/>
                  </a:lnTo>
                  <a:lnTo>
                    <a:pt x="365779" y="523850"/>
                  </a:lnTo>
                  <a:lnTo>
                    <a:pt x="834912" y="523850"/>
                  </a:lnTo>
                  <a:lnTo>
                    <a:pt x="834912" y="269861"/>
                  </a:lnTo>
                  <a:lnTo>
                    <a:pt x="365779" y="269861"/>
                  </a:lnTo>
                  <a:lnTo>
                    <a:pt x="365779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9631749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8" y="523849"/>
                  </a:moveTo>
                  <a:lnTo>
                    <a:pt x="365778" y="793711"/>
                  </a:lnTo>
                  <a:lnTo>
                    <a:pt x="0" y="396855"/>
                  </a:lnTo>
                  <a:lnTo>
                    <a:pt x="365778" y="0"/>
                  </a:lnTo>
                  <a:lnTo>
                    <a:pt x="365778" y="269861"/>
                  </a:lnTo>
                  <a:lnTo>
                    <a:pt x="834912" y="269861"/>
                  </a:lnTo>
                  <a:lnTo>
                    <a:pt x="834912" y="523849"/>
                  </a:lnTo>
                  <a:lnTo>
                    <a:pt x="365778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5" name="object 35"/>
          <p:cNvGrpSpPr/>
          <p:nvPr/>
        </p:nvGrpSpPr>
        <p:grpSpPr>
          <a:xfrm>
            <a:off x="14361807" y="7797922"/>
            <a:ext cx="887730" cy="846455"/>
            <a:chOff x="14361807" y="7797922"/>
            <a:chExt cx="887730" cy="846455"/>
          </a:xfrm>
        </p:grpSpPr>
        <p:sp>
          <p:nvSpPr>
            <p:cNvPr id="36" name="object 36"/>
            <p:cNvSpPr/>
            <p:nvPr/>
          </p:nvSpPr>
          <p:spPr>
            <a:xfrm>
              <a:off x="14387990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9" y="0"/>
                  </a:moveTo>
                  <a:lnTo>
                    <a:pt x="0" y="396855"/>
                  </a:lnTo>
                  <a:lnTo>
                    <a:pt x="365779" y="793711"/>
                  </a:lnTo>
                  <a:lnTo>
                    <a:pt x="365779" y="523850"/>
                  </a:lnTo>
                  <a:lnTo>
                    <a:pt x="834906" y="523850"/>
                  </a:lnTo>
                  <a:lnTo>
                    <a:pt x="834906" y="269861"/>
                  </a:lnTo>
                  <a:lnTo>
                    <a:pt x="365779" y="269861"/>
                  </a:lnTo>
                  <a:lnTo>
                    <a:pt x="365779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4387984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8" y="523849"/>
                  </a:moveTo>
                  <a:lnTo>
                    <a:pt x="365778" y="793711"/>
                  </a:lnTo>
                  <a:lnTo>
                    <a:pt x="0" y="396855"/>
                  </a:lnTo>
                  <a:lnTo>
                    <a:pt x="365778" y="0"/>
                  </a:lnTo>
                  <a:lnTo>
                    <a:pt x="365778" y="269861"/>
                  </a:lnTo>
                  <a:lnTo>
                    <a:pt x="834912" y="269861"/>
                  </a:lnTo>
                  <a:lnTo>
                    <a:pt x="834912" y="523849"/>
                  </a:lnTo>
                  <a:lnTo>
                    <a:pt x="365778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8" name="object 38"/>
          <p:cNvGrpSpPr/>
          <p:nvPr/>
        </p:nvGrpSpPr>
        <p:grpSpPr>
          <a:xfrm>
            <a:off x="16755825" y="5608614"/>
            <a:ext cx="846455" cy="887730"/>
            <a:chOff x="16755825" y="5608614"/>
            <a:chExt cx="846455" cy="887730"/>
          </a:xfrm>
        </p:grpSpPr>
        <p:sp>
          <p:nvSpPr>
            <p:cNvPr id="39" name="object 39"/>
            <p:cNvSpPr/>
            <p:nvPr/>
          </p:nvSpPr>
          <p:spPr>
            <a:xfrm>
              <a:off x="16782002" y="5634791"/>
              <a:ext cx="793750" cy="835025"/>
            </a:xfrm>
            <a:custGeom>
              <a:avLst/>
              <a:gdLst/>
              <a:ahLst/>
              <a:cxnLst/>
              <a:rect l="l" t="t" r="r" b="b"/>
              <a:pathLst>
                <a:path w="793750" h="835025">
                  <a:moveTo>
                    <a:pt x="523847" y="0"/>
                  </a:moveTo>
                  <a:lnTo>
                    <a:pt x="269855" y="0"/>
                  </a:lnTo>
                  <a:lnTo>
                    <a:pt x="269855" y="469134"/>
                  </a:lnTo>
                  <a:lnTo>
                    <a:pt x="0" y="469134"/>
                  </a:lnTo>
                  <a:lnTo>
                    <a:pt x="396857" y="834912"/>
                  </a:lnTo>
                  <a:lnTo>
                    <a:pt x="793703" y="469134"/>
                  </a:lnTo>
                  <a:lnTo>
                    <a:pt x="523847" y="469134"/>
                  </a:lnTo>
                  <a:lnTo>
                    <a:pt x="523847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16782002" y="5634791"/>
              <a:ext cx="793750" cy="835025"/>
            </a:xfrm>
            <a:custGeom>
              <a:avLst/>
              <a:gdLst/>
              <a:ahLst/>
              <a:cxnLst/>
              <a:rect l="l" t="t" r="r" b="b"/>
              <a:pathLst>
                <a:path w="793750" h="835025">
                  <a:moveTo>
                    <a:pt x="523849" y="469133"/>
                  </a:moveTo>
                  <a:lnTo>
                    <a:pt x="793711" y="469133"/>
                  </a:lnTo>
                  <a:lnTo>
                    <a:pt x="396855" y="834912"/>
                  </a:lnTo>
                  <a:lnTo>
                    <a:pt x="0" y="469133"/>
                  </a:lnTo>
                  <a:lnTo>
                    <a:pt x="269861" y="469133"/>
                  </a:lnTo>
                  <a:lnTo>
                    <a:pt x="269861" y="0"/>
                  </a:lnTo>
                  <a:lnTo>
                    <a:pt x="523849" y="0"/>
                  </a:lnTo>
                  <a:lnTo>
                    <a:pt x="523849" y="469133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664113" y="1055883"/>
            <a:ext cx="2845358" cy="67813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33153" y="2891921"/>
            <a:ext cx="5713188" cy="5713188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8800873" y="3444214"/>
            <a:ext cx="245745" cy="45396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5" dirty="0">
                <a:solidFill>
                  <a:srgbClr val="FFFFFF"/>
                </a:solidFill>
                <a:latin typeface="Arial MT"/>
                <a:cs typeface="Arial MT"/>
              </a:rPr>
              <a:t>•</a:t>
            </a:r>
            <a:endParaRPr sz="49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3929"/>
              </a:spcBef>
            </a:pPr>
            <a:r>
              <a:rPr sz="4950" spc="-5" dirty="0">
                <a:solidFill>
                  <a:srgbClr val="FFFFFF"/>
                </a:solidFill>
                <a:latin typeface="Arial MT"/>
                <a:cs typeface="Arial MT"/>
              </a:rPr>
              <a:t>•</a:t>
            </a:r>
            <a:endParaRPr sz="495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55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65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4950" spc="-5" dirty="0">
                <a:solidFill>
                  <a:srgbClr val="FFFFFF"/>
                </a:solidFill>
                <a:latin typeface="Arial MT"/>
                <a:cs typeface="Arial MT"/>
              </a:rPr>
              <a:t>•</a:t>
            </a:r>
            <a:endParaRPr sz="4950"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193496" y="3664199"/>
            <a:ext cx="9144857" cy="435316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42096" y="4671689"/>
            <a:ext cx="12076993" cy="93647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87182" y="1055883"/>
            <a:ext cx="11796582" cy="838215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49638" y="2511299"/>
            <a:ext cx="17804819" cy="3668705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178821" y="6288434"/>
            <a:ext cx="15688310" cy="4114165"/>
          </a:xfrm>
          <a:prstGeom prst="rect">
            <a:avLst/>
          </a:prstGeom>
        </p:spPr>
        <p:txBody>
          <a:bodyPr vert="horz" wrap="square" lIns="0" tIns="3162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490"/>
              </a:spcBef>
            </a:pPr>
            <a:r>
              <a:rPr sz="3900" spc="140" dirty="0">
                <a:solidFill>
                  <a:srgbClr val="D5D5D5"/>
                </a:solidFill>
                <a:latin typeface="Microsoft Sans Serif"/>
                <a:cs typeface="Microsoft Sans Serif"/>
              </a:rPr>
              <a:t>Explanation:</a:t>
            </a:r>
            <a:endParaRPr sz="3900">
              <a:latin typeface="Microsoft Sans Serif"/>
              <a:cs typeface="Microsoft Sans Serif"/>
            </a:endParaRPr>
          </a:p>
          <a:p>
            <a:pPr marL="1339215" indent="-405765">
              <a:lnSpc>
                <a:spcPct val="100000"/>
              </a:lnSpc>
              <a:spcBef>
                <a:spcPts val="2145"/>
              </a:spcBef>
              <a:buChar char="•"/>
              <a:tabLst>
                <a:tab pos="1339215" algn="l"/>
                <a:tab pos="1339850" algn="l"/>
              </a:tabLst>
            </a:pPr>
            <a:r>
              <a:rPr sz="345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earliest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20" dirty="0">
                <a:solidFill>
                  <a:srgbClr val="FFFFFF"/>
                </a:solidFill>
                <a:latin typeface="Times New Roman"/>
                <a:cs typeface="Times New Roman"/>
              </a:rPr>
              <a:t>f</a:t>
            </a:r>
            <a:r>
              <a:rPr sz="345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lights</a:t>
            </a:r>
            <a:r>
              <a:rPr sz="345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all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failed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while</a:t>
            </a:r>
            <a:r>
              <a:rPr sz="345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6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latest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20" dirty="0">
                <a:solidFill>
                  <a:srgbClr val="FFFFFF"/>
                </a:solidFill>
                <a:latin typeface="Times New Roman"/>
                <a:cs typeface="Times New Roman"/>
              </a:rPr>
              <a:t>f</a:t>
            </a:r>
            <a:r>
              <a:rPr sz="345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lights</a:t>
            </a:r>
            <a:r>
              <a:rPr sz="345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all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succeeded.</a:t>
            </a:r>
            <a:endParaRPr sz="3450">
              <a:latin typeface="Microsoft Sans Serif"/>
              <a:cs typeface="Microsoft Sans Serif"/>
            </a:endParaRPr>
          </a:p>
          <a:p>
            <a:pPr marL="1339215" indent="-405765">
              <a:lnSpc>
                <a:spcPct val="100000"/>
              </a:lnSpc>
              <a:spcBef>
                <a:spcPts val="2135"/>
              </a:spcBef>
              <a:buChar char="•"/>
              <a:tabLst>
                <a:tab pos="1339215" algn="l"/>
                <a:tab pos="1339850" algn="l"/>
              </a:tabLst>
            </a:pPr>
            <a:r>
              <a:rPr sz="345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4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-60" dirty="0">
                <a:solidFill>
                  <a:srgbClr val="FFFFFF"/>
                </a:solidFill>
                <a:latin typeface="Microsoft Sans Serif"/>
                <a:cs typeface="Microsoft Sans Serif"/>
              </a:rPr>
              <a:t>CCAFS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-80" dirty="0">
                <a:solidFill>
                  <a:srgbClr val="FFFFFF"/>
                </a:solidFill>
                <a:latin typeface="Microsoft Sans Serif"/>
                <a:cs typeface="Microsoft Sans Serif"/>
              </a:rPr>
              <a:t>SLC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330" dirty="0">
                <a:solidFill>
                  <a:srgbClr val="FFFFFF"/>
                </a:solidFill>
                <a:latin typeface="Microsoft Sans Serif"/>
                <a:cs typeface="Microsoft Sans Serif"/>
              </a:rPr>
              <a:t>40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site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has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65" dirty="0">
                <a:solidFill>
                  <a:srgbClr val="FFFFFF"/>
                </a:solidFill>
                <a:latin typeface="Microsoft Sans Serif"/>
                <a:cs typeface="Microsoft Sans Serif"/>
              </a:rPr>
              <a:t>about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half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215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all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launches.</a:t>
            </a:r>
            <a:endParaRPr sz="3450">
              <a:latin typeface="Microsoft Sans Serif"/>
              <a:cs typeface="Microsoft Sans Serif"/>
            </a:endParaRPr>
          </a:p>
          <a:p>
            <a:pPr marL="1339215" indent="-405765">
              <a:lnSpc>
                <a:spcPct val="100000"/>
              </a:lnSpc>
              <a:spcBef>
                <a:spcPts val="2140"/>
              </a:spcBef>
              <a:buChar char="•"/>
              <a:tabLst>
                <a:tab pos="1339215" algn="l"/>
                <a:tab pos="1339850" algn="l"/>
              </a:tabLst>
            </a:pPr>
            <a:r>
              <a:rPr sz="3450" spc="-140" dirty="0">
                <a:solidFill>
                  <a:srgbClr val="FFFFFF"/>
                </a:solidFill>
                <a:latin typeface="Microsoft Sans Serif"/>
                <a:cs typeface="Microsoft Sans Serif"/>
              </a:rPr>
              <a:t>VAFB</a:t>
            </a:r>
            <a:r>
              <a:rPr sz="34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-80" dirty="0">
                <a:solidFill>
                  <a:srgbClr val="FFFFFF"/>
                </a:solidFill>
                <a:latin typeface="Microsoft Sans Serif"/>
                <a:cs typeface="Microsoft Sans Serif"/>
              </a:rPr>
              <a:t>SLC</a:t>
            </a:r>
            <a:r>
              <a:rPr sz="34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4E</a:t>
            </a:r>
            <a:r>
              <a:rPr sz="34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34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-105" dirty="0">
                <a:solidFill>
                  <a:srgbClr val="FFFFFF"/>
                </a:solidFill>
                <a:latin typeface="Microsoft Sans Serif"/>
                <a:cs typeface="Microsoft Sans Serif"/>
              </a:rPr>
              <a:t>KSC</a:t>
            </a:r>
            <a:r>
              <a:rPr sz="34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-55" dirty="0">
                <a:solidFill>
                  <a:srgbClr val="FFFFFF"/>
                </a:solidFill>
                <a:latin typeface="Microsoft Sans Serif"/>
                <a:cs typeface="Microsoft Sans Serif"/>
              </a:rPr>
              <a:t>LC</a:t>
            </a:r>
            <a:r>
              <a:rPr sz="34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39A</a:t>
            </a:r>
            <a:r>
              <a:rPr sz="34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have</a:t>
            </a:r>
            <a:r>
              <a:rPr sz="34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higher</a:t>
            </a:r>
            <a:r>
              <a:rPr sz="34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</a:t>
            </a:r>
            <a:r>
              <a:rPr sz="34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rates.</a:t>
            </a:r>
            <a:endParaRPr sz="3450">
              <a:latin typeface="Microsoft Sans Serif"/>
              <a:cs typeface="Microsoft Sans Serif"/>
            </a:endParaRPr>
          </a:p>
          <a:p>
            <a:pPr marL="1339215" indent="-405765">
              <a:lnSpc>
                <a:spcPct val="100000"/>
              </a:lnSpc>
              <a:spcBef>
                <a:spcPts val="2135"/>
              </a:spcBef>
              <a:buChar char="•"/>
              <a:tabLst>
                <a:tab pos="1339215" algn="l"/>
                <a:tab pos="1339850" algn="l"/>
              </a:tabLst>
            </a:pPr>
            <a:r>
              <a:rPr sz="345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It</a:t>
            </a:r>
            <a:r>
              <a:rPr sz="34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can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60" dirty="0">
                <a:solidFill>
                  <a:srgbClr val="FFFFFF"/>
                </a:solidFill>
                <a:latin typeface="Microsoft Sans Serif"/>
                <a:cs typeface="Microsoft Sans Serif"/>
              </a:rPr>
              <a:t>be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assumed</a:t>
            </a:r>
            <a:r>
              <a:rPr sz="34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70" dirty="0">
                <a:solidFill>
                  <a:srgbClr val="FFFFFF"/>
                </a:solidFill>
                <a:latin typeface="Microsoft Sans Serif"/>
                <a:cs typeface="Microsoft Sans Serif"/>
              </a:rPr>
              <a:t>that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each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new</a:t>
            </a:r>
            <a:r>
              <a:rPr sz="34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has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34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higher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rate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215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34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success.</a:t>
            </a:r>
            <a:endParaRPr sz="345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60775" y="1055883"/>
            <a:ext cx="9249393" cy="825022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6257638"/>
            <a:ext cx="17609820" cy="4159885"/>
          </a:xfrm>
          <a:prstGeom prst="rect">
            <a:avLst/>
          </a:prstGeom>
        </p:spPr>
        <p:txBody>
          <a:bodyPr vert="horz" wrap="square" lIns="0" tIns="3403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680"/>
              </a:spcBef>
            </a:pPr>
            <a:r>
              <a:rPr sz="4150" spc="135" dirty="0">
                <a:solidFill>
                  <a:srgbClr val="D5D5D5"/>
                </a:solidFill>
                <a:latin typeface="Microsoft Sans Serif"/>
                <a:cs typeface="Microsoft Sans Serif"/>
              </a:rPr>
              <a:t>Explanation:</a:t>
            </a:r>
            <a:endParaRPr sz="4150">
              <a:latin typeface="Microsoft Sans Serif"/>
              <a:cs typeface="Microsoft Sans Serif"/>
            </a:endParaRPr>
          </a:p>
          <a:p>
            <a:pPr marL="1362075" marR="194310" indent="-428625">
              <a:lnSpc>
                <a:spcPct val="111100"/>
              </a:lnSpc>
              <a:spcBef>
                <a:spcPts val="1845"/>
              </a:spcBef>
              <a:buChar char="•"/>
              <a:tabLst>
                <a:tab pos="1362075" algn="l"/>
                <a:tab pos="1362710" algn="l"/>
              </a:tabLst>
            </a:pPr>
            <a:r>
              <a:rPr sz="36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For</a:t>
            </a:r>
            <a:r>
              <a:rPr sz="36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every</a:t>
            </a:r>
            <a:r>
              <a:rPr sz="365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</a:t>
            </a:r>
            <a:r>
              <a:rPr sz="365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site</a:t>
            </a:r>
            <a:r>
              <a:rPr sz="365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17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65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higher</a:t>
            </a:r>
            <a:r>
              <a:rPr sz="365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17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65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payload</a:t>
            </a:r>
            <a:r>
              <a:rPr sz="365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mass,</a:t>
            </a:r>
            <a:r>
              <a:rPr sz="365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17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65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higher</a:t>
            </a:r>
            <a:r>
              <a:rPr sz="365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17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65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 </a:t>
            </a:r>
            <a:r>
              <a:rPr sz="3650" spc="-95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rate.</a:t>
            </a:r>
            <a:endParaRPr sz="3650">
              <a:latin typeface="Microsoft Sans Serif"/>
              <a:cs typeface="Microsoft Sans Serif"/>
            </a:endParaRPr>
          </a:p>
          <a:p>
            <a:pPr marL="1362075" indent="-428625">
              <a:lnSpc>
                <a:spcPct val="100000"/>
              </a:lnSpc>
              <a:spcBef>
                <a:spcPts val="2325"/>
              </a:spcBef>
              <a:buChar char="•"/>
              <a:tabLst>
                <a:tab pos="1362075" algn="l"/>
                <a:tab pos="1362710" algn="l"/>
              </a:tabLst>
            </a:pPr>
            <a:r>
              <a:rPr sz="365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Most</a:t>
            </a:r>
            <a:r>
              <a:rPr sz="36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225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36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17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65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launches</a:t>
            </a:r>
            <a:r>
              <a:rPr sz="36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210" dirty="0">
                <a:solidFill>
                  <a:srgbClr val="FFFFFF"/>
                </a:solidFill>
                <a:latin typeface="Microsoft Sans Serif"/>
                <a:cs typeface="Microsoft Sans Serif"/>
              </a:rPr>
              <a:t>with</a:t>
            </a:r>
            <a:r>
              <a:rPr sz="365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payload</a:t>
            </a:r>
            <a:r>
              <a:rPr sz="36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mass</a:t>
            </a:r>
            <a:r>
              <a:rPr sz="365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over</a:t>
            </a:r>
            <a:r>
              <a:rPr sz="36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315" dirty="0">
                <a:solidFill>
                  <a:srgbClr val="FFFFFF"/>
                </a:solidFill>
                <a:latin typeface="Microsoft Sans Serif"/>
                <a:cs typeface="Microsoft Sans Serif"/>
              </a:rPr>
              <a:t>7000</a:t>
            </a:r>
            <a:r>
              <a:rPr sz="365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kg</a:t>
            </a:r>
            <a:r>
              <a:rPr sz="36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were</a:t>
            </a:r>
            <a:r>
              <a:rPr sz="36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successful.</a:t>
            </a:r>
            <a:endParaRPr sz="3650">
              <a:latin typeface="Microsoft Sans Serif"/>
              <a:cs typeface="Microsoft Sans Serif"/>
            </a:endParaRPr>
          </a:p>
          <a:p>
            <a:pPr marL="1362075" indent="-428625">
              <a:lnSpc>
                <a:spcPct val="100000"/>
              </a:lnSpc>
              <a:spcBef>
                <a:spcPts val="2320"/>
              </a:spcBef>
              <a:buChar char="•"/>
              <a:tabLst>
                <a:tab pos="1362075" algn="l"/>
                <a:tab pos="1362710" algn="l"/>
              </a:tabLst>
            </a:pPr>
            <a:r>
              <a:rPr sz="3650" spc="-114" dirty="0">
                <a:solidFill>
                  <a:srgbClr val="FFFFFF"/>
                </a:solidFill>
                <a:latin typeface="Microsoft Sans Serif"/>
                <a:cs typeface="Microsoft Sans Serif"/>
              </a:rPr>
              <a:t>KSC</a:t>
            </a:r>
            <a:r>
              <a:rPr sz="36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-65" dirty="0">
                <a:solidFill>
                  <a:srgbClr val="FFFFFF"/>
                </a:solidFill>
                <a:latin typeface="Microsoft Sans Serif"/>
                <a:cs typeface="Microsoft Sans Serif"/>
              </a:rPr>
              <a:t>LC</a:t>
            </a:r>
            <a:r>
              <a:rPr sz="36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160" dirty="0">
                <a:solidFill>
                  <a:srgbClr val="FFFFFF"/>
                </a:solidFill>
                <a:latin typeface="Microsoft Sans Serif"/>
                <a:cs typeface="Microsoft Sans Serif"/>
              </a:rPr>
              <a:t>39A</a:t>
            </a:r>
            <a:r>
              <a:rPr sz="36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has</a:t>
            </a:r>
            <a:r>
              <a:rPr sz="36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36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100% </a:t>
            </a:r>
            <a:r>
              <a:rPr sz="365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</a:t>
            </a:r>
            <a:r>
              <a:rPr sz="36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rate</a:t>
            </a:r>
            <a:r>
              <a:rPr sz="36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for</a:t>
            </a:r>
            <a:r>
              <a:rPr sz="36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payload</a:t>
            </a:r>
            <a:r>
              <a:rPr sz="36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mass</a:t>
            </a:r>
            <a:r>
              <a:rPr sz="36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165" dirty="0">
                <a:solidFill>
                  <a:srgbClr val="FFFFFF"/>
                </a:solidFill>
                <a:latin typeface="Microsoft Sans Serif"/>
                <a:cs typeface="Microsoft Sans Serif"/>
              </a:rPr>
              <a:t>under</a:t>
            </a:r>
            <a:r>
              <a:rPr sz="36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285" dirty="0">
                <a:solidFill>
                  <a:srgbClr val="FFFFFF"/>
                </a:solidFill>
                <a:latin typeface="Microsoft Sans Serif"/>
                <a:cs typeface="Microsoft Sans Serif"/>
              </a:rPr>
              <a:t>5500</a:t>
            </a:r>
            <a:r>
              <a:rPr sz="36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kg</a:t>
            </a:r>
            <a:r>
              <a:rPr sz="36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too.</a:t>
            </a:r>
            <a:endParaRPr sz="365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083" y="2513489"/>
            <a:ext cx="17801929" cy="366432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610460" y="1024471"/>
            <a:ext cx="2917481" cy="678136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157965" y="3089233"/>
            <a:ext cx="243204" cy="696023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00" spc="-5" dirty="0">
                <a:solidFill>
                  <a:srgbClr val="FFFFFF"/>
                </a:solidFill>
                <a:latin typeface="Arial MT"/>
                <a:cs typeface="Arial MT"/>
              </a:rPr>
              <a:t>•</a:t>
            </a:r>
            <a:endParaRPr sz="49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3865"/>
              </a:spcBef>
            </a:pPr>
            <a:r>
              <a:rPr sz="4900" spc="-5" dirty="0">
                <a:solidFill>
                  <a:srgbClr val="FFFFFF"/>
                </a:solidFill>
                <a:latin typeface="Arial MT"/>
                <a:cs typeface="Arial MT"/>
              </a:rPr>
              <a:t>•</a:t>
            </a:r>
            <a:endParaRPr sz="49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3865"/>
              </a:spcBef>
            </a:pPr>
            <a:r>
              <a:rPr sz="4900" spc="-5" dirty="0">
                <a:solidFill>
                  <a:srgbClr val="FFFFFF"/>
                </a:solidFill>
                <a:latin typeface="Arial MT"/>
                <a:cs typeface="Arial MT"/>
              </a:rPr>
              <a:t>•</a:t>
            </a:r>
            <a:endParaRPr sz="49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3869"/>
              </a:spcBef>
            </a:pPr>
            <a:r>
              <a:rPr sz="4900" spc="-5" dirty="0">
                <a:solidFill>
                  <a:srgbClr val="FFFFFF"/>
                </a:solidFill>
                <a:latin typeface="Arial MT"/>
                <a:cs typeface="Arial MT"/>
              </a:rPr>
              <a:t>•</a:t>
            </a:r>
            <a:endParaRPr sz="49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3865"/>
              </a:spcBef>
            </a:pPr>
            <a:r>
              <a:rPr sz="4900" spc="-5" dirty="0">
                <a:solidFill>
                  <a:srgbClr val="FFFFFF"/>
                </a:solidFill>
                <a:latin typeface="Arial MT"/>
                <a:cs typeface="Arial MT"/>
              </a:rPr>
              <a:t>•</a:t>
            </a:r>
            <a:endParaRPr sz="49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3865"/>
              </a:spcBef>
            </a:pPr>
            <a:r>
              <a:rPr sz="4900" spc="-5" dirty="0">
                <a:solidFill>
                  <a:srgbClr val="FFFFFF"/>
                </a:solidFill>
                <a:latin typeface="Arial MT"/>
                <a:cs typeface="Arial MT"/>
              </a:rPr>
              <a:t>•</a:t>
            </a:r>
            <a:endParaRPr sz="49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673048" y="3313059"/>
            <a:ext cx="5549841" cy="6765017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091429" y="3375939"/>
            <a:ext cx="6824984" cy="644405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76482" y="1055884"/>
            <a:ext cx="10578399" cy="82502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55" dirty="0"/>
              <a:t>E</a:t>
            </a:r>
            <a:r>
              <a:rPr spc="160" dirty="0"/>
              <a:t>xplan</a:t>
            </a:r>
            <a:r>
              <a:rPr spc="185" dirty="0"/>
              <a:t>a</a:t>
            </a:r>
            <a:r>
              <a:rPr spc="229" dirty="0"/>
              <a:t>tion: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102660" y="3532323"/>
            <a:ext cx="7715884" cy="6224270"/>
          </a:xfrm>
          <a:prstGeom prst="rect">
            <a:avLst/>
          </a:prstGeom>
        </p:spPr>
        <p:txBody>
          <a:bodyPr vert="horz" wrap="square" lIns="0" tIns="331470" rIns="0" bIns="0" rtlCol="0">
            <a:spAutoFit/>
          </a:bodyPr>
          <a:lstStyle/>
          <a:p>
            <a:pPr marL="473075" indent="-461009">
              <a:lnSpc>
                <a:spcPct val="100000"/>
              </a:lnSpc>
              <a:spcBef>
                <a:spcPts val="2610"/>
              </a:spcBef>
              <a:buChar char="•"/>
              <a:tabLst>
                <a:tab pos="473075" algn="l"/>
                <a:tab pos="473709" algn="l"/>
              </a:tabLst>
            </a:pPr>
            <a:r>
              <a:rPr sz="395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Orbits</a:t>
            </a:r>
            <a:r>
              <a:rPr sz="395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215" dirty="0">
                <a:solidFill>
                  <a:srgbClr val="FFFFFF"/>
                </a:solidFill>
                <a:latin typeface="Microsoft Sans Serif"/>
                <a:cs typeface="Microsoft Sans Serif"/>
              </a:rPr>
              <a:t>with</a:t>
            </a:r>
            <a:r>
              <a:rPr sz="395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100%</a:t>
            </a:r>
            <a:r>
              <a:rPr sz="395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</a:t>
            </a:r>
            <a:r>
              <a:rPr sz="395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rate:</a:t>
            </a:r>
            <a:endParaRPr sz="3950">
              <a:latin typeface="Microsoft Sans Serif"/>
              <a:cs typeface="Microsoft Sans Serif"/>
            </a:endParaRPr>
          </a:p>
          <a:p>
            <a:pPr marL="934085" lvl="1" indent="-461645">
              <a:lnSpc>
                <a:spcPct val="100000"/>
              </a:lnSpc>
              <a:spcBef>
                <a:spcPts val="2520"/>
              </a:spcBef>
              <a:buChar char="-"/>
              <a:tabLst>
                <a:tab pos="933450" algn="l"/>
                <a:tab pos="934719" algn="l"/>
              </a:tabLst>
            </a:pPr>
            <a:r>
              <a:rPr sz="3950" spc="-220" dirty="0">
                <a:solidFill>
                  <a:srgbClr val="FFFFFF"/>
                </a:solidFill>
                <a:latin typeface="Microsoft Sans Serif"/>
                <a:cs typeface="Microsoft Sans Serif"/>
              </a:rPr>
              <a:t>ES-L1,</a:t>
            </a:r>
            <a:r>
              <a:rPr sz="395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-140" dirty="0">
                <a:solidFill>
                  <a:srgbClr val="FFFFFF"/>
                </a:solidFill>
                <a:latin typeface="Microsoft Sans Serif"/>
                <a:cs typeface="Microsoft Sans Serif"/>
              </a:rPr>
              <a:t>GEO,</a:t>
            </a:r>
            <a:r>
              <a:rPr sz="395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-125" dirty="0">
                <a:solidFill>
                  <a:srgbClr val="FFFFFF"/>
                </a:solidFill>
                <a:latin typeface="Microsoft Sans Serif"/>
                <a:cs typeface="Microsoft Sans Serif"/>
              </a:rPr>
              <a:t>HEO,</a:t>
            </a:r>
            <a:r>
              <a:rPr sz="395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-85" dirty="0">
                <a:solidFill>
                  <a:srgbClr val="FFFFFF"/>
                </a:solidFill>
                <a:latin typeface="Microsoft Sans Serif"/>
                <a:cs typeface="Microsoft Sans Serif"/>
              </a:rPr>
              <a:t>SSO</a:t>
            </a:r>
            <a:endParaRPr sz="3950">
              <a:latin typeface="Microsoft Sans Serif"/>
              <a:cs typeface="Microsoft Sans Serif"/>
            </a:endParaRPr>
          </a:p>
          <a:p>
            <a:pPr marL="473075" indent="-461009">
              <a:lnSpc>
                <a:spcPct val="100000"/>
              </a:lnSpc>
              <a:spcBef>
                <a:spcPts val="2515"/>
              </a:spcBef>
              <a:buChar char="•"/>
              <a:tabLst>
                <a:tab pos="473075" algn="l"/>
                <a:tab pos="473709" algn="l"/>
              </a:tabLst>
            </a:pPr>
            <a:r>
              <a:rPr sz="395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Orbits</a:t>
            </a:r>
            <a:r>
              <a:rPr sz="395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215" dirty="0">
                <a:solidFill>
                  <a:srgbClr val="FFFFFF"/>
                </a:solidFill>
                <a:latin typeface="Microsoft Sans Serif"/>
                <a:cs typeface="Microsoft Sans Serif"/>
              </a:rPr>
              <a:t>with</a:t>
            </a:r>
            <a:r>
              <a:rPr sz="395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0%</a:t>
            </a:r>
            <a:r>
              <a:rPr sz="395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</a:t>
            </a:r>
            <a:r>
              <a:rPr sz="395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rate:</a:t>
            </a:r>
            <a:endParaRPr sz="3950">
              <a:latin typeface="Microsoft Sans Serif"/>
              <a:cs typeface="Microsoft Sans Serif"/>
            </a:endParaRPr>
          </a:p>
          <a:p>
            <a:pPr marL="934085" lvl="1" indent="-461645">
              <a:lnSpc>
                <a:spcPct val="100000"/>
              </a:lnSpc>
              <a:spcBef>
                <a:spcPts val="2515"/>
              </a:spcBef>
              <a:buChar char="-"/>
              <a:tabLst>
                <a:tab pos="933450" algn="l"/>
                <a:tab pos="934719" algn="l"/>
              </a:tabLst>
            </a:pPr>
            <a:r>
              <a:rPr sz="395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SO</a:t>
            </a:r>
            <a:endParaRPr sz="3950">
              <a:latin typeface="Microsoft Sans Serif"/>
              <a:cs typeface="Microsoft Sans Serif"/>
            </a:endParaRPr>
          </a:p>
          <a:p>
            <a:pPr marL="473075" marR="1564005" indent="-461009">
              <a:lnSpc>
                <a:spcPct val="111300"/>
              </a:lnSpc>
              <a:spcBef>
                <a:spcPts val="1980"/>
              </a:spcBef>
              <a:buChar char="•"/>
              <a:tabLst>
                <a:tab pos="473075" algn="l"/>
                <a:tab pos="473709" algn="l"/>
              </a:tabLst>
            </a:pPr>
            <a:r>
              <a:rPr sz="395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Orbits</a:t>
            </a:r>
            <a:r>
              <a:rPr sz="395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215" dirty="0">
                <a:solidFill>
                  <a:srgbClr val="FFFFFF"/>
                </a:solidFill>
                <a:latin typeface="Microsoft Sans Serif"/>
                <a:cs typeface="Microsoft Sans Serif"/>
              </a:rPr>
              <a:t>with</a:t>
            </a:r>
            <a:r>
              <a:rPr sz="395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</a:t>
            </a:r>
            <a:r>
              <a:rPr sz="395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rate </a:t>
            </a:r>
            <a:r>
              <a:rPr sz="3950" spc="-10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65" dirty="0">
                <a:solidFill>
                  <a:srgbClr val="FFFFFF"/>
                </a:solidFill>
                <a:latin typeface="Microsoft Sans Serif"/>
                <a:cs typeface="Microsoft Sans Serif"/>
              </a:rPr>
              <a:t>between</a:t>
            </a:r>
            <a:r>
              <a:rPr sz="395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50%</a:t>
            </a:r>
            <a:r>
              <a:rPr sz="395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395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85%:</a:t>
            </a:r>
            <a:endParaRPr sz="3950">
              <a:latin typeface="Microsoft Sans Serif"/>
              <a:cs typeface="Microsoft Sans Serif"/>
            </a:endParaRPr>
          </a:p>
          <a:p>
            <a:pPr marL="934085" lvl="1" indent="-461645">
              <a:lnSpc>
                <a:spcPct val="100000"/>
              </a:lnSpc>
              <a:spcBef>
                <a:spcPts val="2515"/>
              </a:spcBef>
              <a:buChar char="-"/>
              <a:tabLst>
                <a:tab pos="933450" algn="l"/>
                <a:tab pos="934719" algn="l"/>
              </a:tabLst>
            </a:pPr>
            <a:r>
              <a:rPr sz="3950" spc="-135" dirty="0">
                <a:solidFill>
                  <a:srgbClr val="FFFFFF"/>
                </a:solidFill>
                <a:latin typeface="Microsoft Sans Serif"/>
                <a:cs typeface="Microsoft Sans Serif"/>
              </a:rPr>
              <a:t>GTO,</a:t>
            </a:r>
            <a:r>
              <a:rPr sz="395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-120" dirty="0">
                <a:solidFill>
                  <a:srgbClr val="FFFFFF"/>
                </a:solidFill>
                <a:latin typeface="Microsoft Sans Serif"/>
                <a:cs typeface="Microsoft Sans Serif"/>
              </a:rPr>
              <a:t>ISS,</a:t>
            </a:r>
            <a:r>
              <a:rPr sz="395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-150" dirty="0">
                <a:solidFill>
                  <a:srgbClr val="FFFFFF"/>
                </a:solidFill>
                <a:latin typeface="Microsoft Sans Serif"/>
                <a:cs typeface="Microsoft Sans Serif"/>
              </a:rPr>
              <a:t>LEO,</a:t>
            </a:r>
            <a:r>
              <a:rPr sz="395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-110" dirty="0">
                <a:solidFill>
                  <a:srgbClr val="FFFFFF"/>
                </a:solidFill>
                <a:latin typeface="Microsoft Sans Serif"/>
                <a:cs typeface="Microsoft Sans Serif"/>
              </a:rPr>
              <a:t>MEO,</a:t>
            </a:r>
            <a:r>
              <a:rPr sz="395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-100" dirty="0">
                <a:solidFill>
                  <a:srgbClr val="FFFFFF"/>
                </a:solidFill>
                <a:latin typeface="Microsoft Sans Serif"/>
                <a:cs typeface="Microsoft Sans Serif"/>
              </a:rPr>
              <a:t>PO</a:t>
            </a:r>
            <a:endParaRPr sz="3950">
              <a:latin typeface="Microsoft Sans Serif"/>
              <a:cs typeface="Microsoft Sans Serif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990639" y="2513012"/>
            <a:ext cx="7853119" cy="753395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99861" y="1055884"/>
            <a:ext cx="11171220" cy="838215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6659274"/>
            <a:ext cx="17709515" cy="3328035"/>
          </a:xfrm>
          <a:prstGeom prst="rect">
            <a:avLst/>
          </a:prstGeom>
        </p:spPr>
        <p:txBody>
          <a:bodyPr vert="horz" wrap="square" lIns="0" tIns="3727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35"/>
              </a:spcBef>
            </a:pPr>
            <a:r>
              <a:rPr sz="4450" spc="150" dirty="0">
                <a:solidFill>
                  <a:srgbClr val="D5D5D5"/>
                </a:solidFill>
                <a:latin typeface="Microsoft Sans Serif"/>
                <a:cs typeface="Microsoft Sans Serif"/>
              </a:rPr>
              <a:t>Explanation:</a:t>
            </a:r>
            <a:endParaRPr sz="4450">
              <a:latin typeface="Microsoft Sans Serif"/>
              <a:cs typeface="Microsoft Sans Serif"/>
            </a:endParaRPr>
          </a:p>
          <a:p>
            <a:pPr marL="1394460" marR="5080" indent="-461009">
              <a:lnSpc>
                <a:spcPct val="111300"/>
              </a:lnSpc>
              <a:spcBef>
                <a:spcPts val="1995"/>
              </a:spcBef>
              <a:buChar char="•"/>
              <a:tabLst>
                <a:tab pos="1394460" algn="l"/>
                <a:tab pos="1395095" algn="l"/>
              </a:tabLst>
            </a:pPr>
            <a:r>
              <a:rPr sz="395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-130" dirty="0">
                <a:solidFill>
                  <a:srgbClr val="FFFFFF"/>
                </a:solidFill>
                <a:latin typeface="Microsoft Sans Serif"/>
                <a:cs typeface="Microsoft Sans Serif"/>
              </a:rPr>
              <a:t>LEO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210" dirty="0">
                <a:solidFill>
                  <a:srgbClr val="FFFFFF"/>
                </a:solidFill>
                <a:latin typeface="Microsoft Sans Serif"/>
                <a:cs typeface="Microsoft Sans Serif"/>
              </a:rPr>
              <a:t>orbit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appears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related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250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90" dirty="0">
                <a:solidFill>
                  <a:srgbClr val="FFFFFF"/>
                </a:solidFill>
                <a:latin typeface="Microsoft Sans Serif"/>
                <a:cs typeface="Microsoft Sans Serif"/>
              </a:rPr>
              <a:t>number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229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20" dirty="0">
                <a:solidFill>
                  <a:srgbClr val="FFFFFF"/>
                </a:solidFill>
                <a:latin typeface="Times New Roman"/>
                <a:cs typeface="Times New Roman"/>
              </a:rPr>
              <a:t>f</a:t>
            </a:r>
            <a:r>
              <a:rPr sz="395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lights; </a:t>
            </a:r>
            <a:r>
              <a:rPr sz="3950" spc="-10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80" dirty="0">
                <a:solidFill>
                  <a:srgbClr val="FFFFFF"/>
                </a:solidFill>
                <a:latin typeface="Microsoft Sans Serif"/>
                <a:cs typeface="Microsoft Sans Serif"/>
              </a:rPr>
              <a:t>on </a:t>
            </a:r>
            <a:r>
              <a:rPr sz="395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the other </a:t>
            </a:r>
            <a:r>
              <a:rPr sz="39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hand, </a:t>
            </a:r>
            <a:r>
              <a:rPr sz="395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there </a:t>
            </a:r>
            <a:r>
              <a:rPr sz="395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seems </a:t>
            </a:r>
            <a:r>
              <a:rPr sz="3950" spc="250" dirty="0">
                <a:solidFill>
                  <a:srgbClr val="FFFFFF"/>
                </a:solidFill>
                <a:latin typeface="Microsoft Sans Serif"/>
                <a:cs typeface="Microsoft Sans Serif"/>
              </a:rPr>
              <a:t>to </a:t>
            </a:r>
            <a:r>
              <a:rPr sz="3950" spc="165" dirty="0">
                <a:solidFill>
                  <a:srgbClr val="FFFFFF"/>
                </a:solidFill>
                <a:latin typeface="Microsoft Sans Serif"/>
                <a:cs typeface="Microsoft Sans Serif"/>
              </a:rPr>
              <a:t>be </a:t>
            </a:r>
            <a:r>
              <a:rPr sz="3950" spc="180" dirty="0">
                <a:solidFill>
                  <a:srgbClr val="FFFFFF"/>
                </a:solidFill>
                <a:latin typeface="Microsoft Sans Serif"/>
                <a:cs typeface="Microsoft Sans Serif"/>
              </a:rPr>
              <a:t>no </a:t>
            </a:r>
            <a:r>
              <a:rPr sz="395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relationship </a:t>
            </a:r>
            <a:r>
              <a:rPr sz="3950" spc="165" dirty="0">
                <a:solidFill>
                  <a:srgbClr val="FFFFFF"/>
                </a:solidFill>
                <a:latin typeface="Microsoft Sans Serif"/>
                <a:cs typeface="Microsoft Sans Serif"/>
              </a:rPr>
              <a:t>between </a:t>
            </a:r>
            <a:r>
              <a:rPr sz="3950" spc="160" dirty="0">
                <a:solidFill>
                  <a:srgbClr val="FFFFFF"/>
                </a:solidFill>
                <a:latin typeface="Times New Roman"/>
                <a:cs typeface="Times New Roman"/>
              </a:rPr>
              <a:t>f</a:t>
            </a:r>
            <a:r>
              <a:rPr sz="3950" spc="160" dirty="0">
                <a:solidFill>
                  <a:srgbClr val="FFFFFF"/>
                </a:solidFill>
                <a:latin typeface="Microsoft Sans Serif"/>
                <a:cs typeface="Microsoft Sans Serif"/>
              </a:rPr>
              <a:t>light </a:t>
            </a:r>
            <a:r>
              <a:rPr sz="3950" spc="16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90" dirty="0">
                <a:solidFill>
                  <a:srgbClr val="FFFFFF"/>
                </a:solidFill>
                <a:latin typeface="Microsoft Sans Serif"/>
                <a:cs typeface="Microsoft Sans Serif"/>
              </a:rPr>
              <a:t>number</a:t>
            </a:r>
            <a:r>
              <a:rPr sz="395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70" dirty="0">
                <a:solidFill>
                  <a:srgbClr val="FFFFFF"/>
                </a:solidFill>
                <a:latin typeface="Microsoft Sans Serif"/>
                <a:cs typeface="Microsoft Sans Serif"/>
              </a:rPr>
              <a:t>when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-105" dirty="0">
                <a:solidFill>
                  <a:srgbClr val="FFFFFF"/>
                </a:solidFill>
                <a:latin typeface="Microsoft Sans Serif"/>
                <a:cs typeface="Microsoft Sans Serif"/>
              </a:rPr>
              <a:t>GTO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80" dirty="0">
                <a:solidFill>
                  <a:srgbClr val="FFFFFF"/>
                </a:solidFill>
                <a:latin typeface="Microsoft Sans Serif"/>
                <a:cs typeface="Microsoft Sans Serif"/>
              </a:rPr>
              <a:t>orbit.</a:t>
            </a:r>
            <a:endParaRPr sz="395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2513012"/>
            <a:ext cx="17800505" cy="366480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52466" y="1055884"/>
            <a:ext cx="10866014" cy="825022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6994342"/>
            <a:ext cx="17623155" cy="2658110"/>
          </a:xfrm>
          <a:prstGeom prst="rect">
            <a:avLst/>
          </a:prstGeom>
        </p:spPr>
        <p:txBody>
          <a:bodyPr vert="horz" wrap="square" lIns="0" tIns="3727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35"/>
              </a:spcBef>
            </a:pPr>
            <a:r>
              <a:rPr sz="4450" spc="150" dirty="0">
                <a:solidFill>
                  <a:srgbClr val="D5D5D5"/>
                </a:solidFill>
                <a:latin typeface="Microsoft Sans Serif"/>
                <a:cs typeface="Microsoft Sans Serif"/>
              </a:rPr>
              <a:t>Explanation:</a:t>
            </a:r>
            <a:endParaRPr sz="4450">
              <a:latin typeface="Microsoft Sans Serif"/>
              <a:cs typeface="Microsoft Sans Serif"/>
            </a:endParaRPr>
          </a:p>
          <a:p>
            <a:pPr marL="1394460" marR="5080" indent="-461009">
              <a:lnSpc>
                <a:spcPct val="111300"/>
              </a:lnSpc>
              <a:spcBef>
                <a:spcPts val="1995"/>
              </a:spcBef>
              <a:buChar char="•"/>
              <a:tabLst>
                <a:tab pos="1394460" algn="l"/>
                <a:tab pos="1395095" algn="l"/>
              </a:tabLst>
            </a:pPr>
            <a:r>
              <a:rPr sz="395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Heavy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payloads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have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-60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negative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sz="3950" spc="120" dirty="0">
                <a:solidFill>
                  <a:srgbClr val="FFFFFF"/>
                </a:solidFill>
                <a:latin typeface="Times New Roman"/>
                <a:cs typeface="Times New Roman"/>
              </a:rPr>
              <a:t>f</a:t>
            </a:r>
            <a:r>
              <a:rPr sz="395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luence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80" dirty="0">
                <a:solidFill>
                  <a:srgbClr val="FFFFFF"/>
                </a:solidFill>
                <a:latin typeface="Microsoft Sans Serif"/>
                <a:cs typeface="Microsoft Sans Serif"/>
              </a:rPr>
              <a:t>on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-105" dirty="0">
                <a:solidFill>
                  <a:srgbClr val="FFFFFF"/>
                </a:solidFill>
                <a:latin typeface="Microsoft Sans Serif"/>
                <a:cs typeface="Microsoft Sans Serif"/>
              </a:rPr>
              <a:t>GTO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65" dirty="0">
                <a:solidFill>
                  <a:srgbClr val="FFFFFF"/>
                </a:solidFill>
                <a:latin typeface="Microsoft Sans Serif"/>
                <a:cs typeface="Microsoft Sans Serif"/>
              </a:rPr>
              <a:t>orbits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positive </a:t>
            </a:r>
            <a:r>
              <a:rPr sz="3950" spc="-10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80" dirty="0">
                <a:solidFill>
                  <a:srgbClr val="FFFFFF"/>
                </a:solidFill>
                <a:latin typeface="Microsoft Sans Serif"/>
                <a:cs typeface="Microsoft Sans Serif"/>
              </a:rPr>
              <a:t>on</a:t>
            </a:r>
            <a:r>
              <a:rPr sz="395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-105" dirty="0">
                <a:solidFill>
                  <a:srgbClr val="FFFFFF"/>
                </a:solidFill>
                <a:latin typeface="Microsoft Sans Serif"/>
                <a:cs typeface="Microsoft Sans Serif"/>
              </a:rPr>
              <a:t>GTO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Polar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-130" dirty="0">
                <a:solidFill>
                  <a:srgbClr val="FFFFFF"/>
                </a:solidFill>
                <a:latin typeface="Microsoft Sans Serif"/>
                <a:cs typeface="Microsoft Sans Serif"/>
              </a:rPr>
              <a:t>LEO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-90" dirty="0">
                <a:solidFill>
                  <a:srgbClr val="FFFFFF"/>
                </a:solidFill>
                <a:latin typeface="Microsoft Sans Serif"/>
                <a:cs typeface="Microsoft Sans Serif"/>
              </a:rPr>
              <a:t>(ISS)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orbits.</a:t>
            </a:r>
            <a:endParaRPr sz="395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2513012"/>
            <a:ext cx="17800505" cy="366480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73036" y="1055884"/>
            <a:ext cx="11194967" cy="82502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81222" y="4820451"/>
            <a:ext cx="3373754" cy="704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55" dirty="0"/>
              <a:t>E</a:t>
            </a:r>
            <a:r>
              <a:rPr spc="160" dirty="0"/>
              <a:t>xplan</a:t>
            </a:r>
            <a:r>
              <a:rPr spc="185" dirty="0"/>
              <a:t>a</a:t>
            </a:r>
            <a:r>
              <a:rPr spc="229" dirty="0"/>
              <a:t>tion: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102660" y="5752150"/>
            <a:ext cx="5111115" cy="20358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73075" marR="5080" indent="-461009">
              <a:lnSpc>
                <a:spcPct val="111300"/>
              </a:lnSpc>
              <a:spcBef>
                <a:spcPts val="100"/>
              </a:spcBef>
              <a:buChar char="•"/>
              <a:tabLst>
                <a:tab pos="473075" algn="l"/>
                <a:tab pos="473709" algn="l"/>
              </a:tabLst>
            </a:pPr>
            <a:r>
              <a:rPr sz="39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395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 </a:t>
            </a:r>
            <a:r>
              <a:rPr sz="395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rate </a:t>
            </a:r>
            <a:r>
              <a:rPr sz="39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since </a:t>
            </a:r>
            <a:r>
              <a:rPr sz="39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2013 </a:t>
            </a:r>
            <a:r>
              <a:rPr sz="395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kept </a:t>
            </a:r>
            <a:r>
              <a:rPr sz="3950" spc="16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increasing</a:t>
            </a:r>
            <a:r>
              <a:rPr sz="395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60" dirty="0">
                <a:solidFill>
                  <a:srgbClr val="FFFFFF"/>
                </a:solidFill>
                <a:latin typeface="Microsoft Sans Serif"/>
                <a:cs typeface="Microsoft Sans Serif"/>
              </a:rPr>
              <a:t>till</a:t>
            </a:r>
            <a:r>
              <a:rPr sz="395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2020.</a:t>
            </a:r>
            <a:endParaRPr sz="3950">
              <a:latin typeface="Microsoft Sans Serif"/>
              <a:cs typeface="Microsoft Sans Serif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167290" y="2513012"/>
            <a:ext cx="10680303" cy="753903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80852" y="4671689"/>
            <a:ext cx="7435919" cy="103607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82522" y="1055884"/>
            <a:ext cx="8359285" cy="678136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7329411"/>
            <a:ext cx="17699355" cy="1987550"/>
          </a:xfrm>
          <a:prstGeom prst="rect">
            <a:avLst/>
          </a:prstGeom>
        </p:spPr>
        <p:txBody>
          <a:bodyPr vert="horz" wrap="square" lIns="0" tIns="3727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35"/>
              </a:spcBef>
            </a:pPr>
            <a:r>
              <a:rPr sz="4450" spc="150" dirty="0">
                <a:solidFill>
                  <a:srgbClr val="D5D5D5"/>
                </a:solidFill>
                <a:latin typeface="Microsoft Sans Serif"/>
                <a:cs typeface="Microsoft Sans Serif"/>
              </a:rPr>
              <a:t>Explanation:</a:t>
            </a:r>
            <a:endParaRPr sz="4450">
              <a:latin typeface="Microsoft Sans Serif"/>
              <a:cs typeface="Microsoft Sans Serif"/>
            </a:endParaRPr>
          </a:p>
          <a:p>
            <a:pPr marL="1394460" indent="-461009">
              <a:lnSpc>
                <a:spcPct val="100000"/>
              </a:lnSpc>
              <a:spcBef>
                <a:spcPts val="2530"/>
              </a:spcBef>
              <a:buChar char="•"/>
              <a:tabLst>
                <a:tab pos="1394460" algn="l"/>
                <a:tab pos="1395095" algn="l"/>
              </a:tabLst>
            </a:pPr>
            <a:r>
              <a:rPr sz="395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Displaying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names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229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39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unique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sites</a:t>
            </a:r>
            <a:r>
              <a:rPr sz="39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space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mission.</a:t>
            </a:r>
            <a:endParaRPr sz="395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2513012"/>
            <a:ext cx="17800505" cy="376951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92917" y="1055884"/>
            <a:ext cx="14289240" cy="838215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8376302"/>
            <a:ext cx="17158335" cy="1987550"/>
          </a:xfrm>
          <a:prstGeom prst="rect">
            <a:avLst/>
          </a:prstGeom>
        </p:spPr>
        <p:txBody>
          <a:bodyPr vert="horz" wrap="square" lIns="0" tIns="3727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35"/>
              </a:spcBef>
            </a:pPr>
            <a:r>
              <a:rPr sz="4450" spc="150" dirty="0">
                <a:solidFill>
                  <a:srgbClr val="D5D5D5"/>
                </a:solidFill>
                <a:latin typeface="Microsoft Sans Serif"/>
                <a:cs typeface="Microsoft Sans Serif"/>
              </a:rPr>
              <a:t>Explanation:</a:t>
            </a:r>
            <a:endParaRPr sz="4450">
              <a:latin typeface="Microsoft Sans Serif"/>
              <a:cs typeface="Microsoft Sans Serif"/>
            </a:endParaRPr>
          </a:p>
          <a:p>
            <a:pPr marL="1394460" indent="-461009">
              <a:lnSpc>
                <a:spcPct val="100000"/>
              </a:lnSpc>
              <a:spcBef>
                <a:spcPts val="2530"/>
              </a:spcBef>
              <a:buChar char="•"/>
              <a:tabLst>
                <a:tab pos="1394460" algn="l"/>
                <a:tab pos="1395095" algn="l"/>
              </a:tabLst>
            </a:pPr>
            <a:r>
              <a:rPr sz="395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Displaying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5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records</a:t>
            </a:r>
            <a:r>
              <a:rPr sz="39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where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</a:t>
            </a:r>
            <a:r>
              <a:rPr sz="39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sites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begin</a:t>
            </a:r>
            <a:r>
              <a:rPr sz="39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215" dirty="0">
                <a:solidFill>
                  <a:srgbClr val="FFFFFF"/>
                </a:solidFill>
                <a:latin typeface="Microsoft Sans Serif"/>
                <a:cs typeface="Microsoft Sans Serif"/>
              </a:rPr>
              <a:t>with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9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60" dirty="0">
                <a:solidFill>
                  <a:srgbClr val="FFFFFF"/>
                </a:solidFill>
                <a:latin typeface="Microsoft Sans Serif"/>
                <a:cs typeface="Microsoft Sans Serif"/>
              </a:rPr>
              <a:t>string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-110" dirty="0">
                <a:solidFill>
                  <a:srgbClr val="FFFFFF"/>
                </a:solidFill>
                <a:latin typeface="Microsoft Sans Serif"/>
                <a:cs typeface="Microsoft Sans Serif"/>
              </a:rPr>
              <a:t>'CCA'.</a:t>
            </a:r>
            <a:endParaRPr sz="395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2513012"/>
            <a:ext cx="17800505" cy="575429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87997" y="1055884"/>
            <a:ext cx="7550974" cy="825022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6994342"/>
            <a:ext cx="17004030" cy="2658110"/>
          </a:xfrm>
          <a:prstGeom prst="rect">
            <a:avLst/>
          </a:prstGeom>
        </p:spPr>
        <p:txBody>
          <a:bodyPr vert="horz" wrap="square" lIns="0" tIns="3727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35"/>
              </a:spcBef>
            </a:pPr>
            <a:r>
              <a:rPr sz="4450" spc="150" dirty="0">
                <a:solidFill>
                  <a:srgbClr val="D5D5D5"/>
                </a:solidFill>
                <a:latin typeface="Microsoft Sans Serif"/>
                <a:cs typeface="Microsoft Sans Serif"/>
              </a:rPr>
              <a:t>Explanation:</a:t>
            </a:r>
            <a:endParaRPr sz="4450">
              <a:latin typeface="Microsoft Sans Serif"/>
              <a:cs typeface="Microsoft Sans Serif"/>
            </a:endParaRPr>
          </a:p>
          <a:p>
            <a:pPr marL="1394460" marR="5080" indent="-461009">
              <a:lnSpc>
                <a:spcPct val="111300"/>
              </a:lnSpc>
              <a:spcBef>
                <a:spcPts val="1995"/>
              </a:spcBef>
              <a:buChar char="•"/>
              <a:tabLst>
                <a:tab pos="1394460" algn="l"/>
                <a:tab pos="1395095" algn="l"/>
              </a:tabLst>
            </a:pPr>
            <a:r>
              <a:rPr sz="395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Displaying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total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payload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mass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carried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80" dirty="0">
                <a:solidFill>
                  <a:srgbClr val="FFFFFF"/>
                </a:solidFill>
                <a:latin typeface="Microsoft Sans Serif"/>
                <a:cs typeface="Microsoft Sans Serif"/>
              </a:rPr>
              <a:t>by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boosters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launched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80" dirty="0">
                <a:solidFill>
                  <a:srgbClr val="FFFFFF"/>
                </a:solidFill>
                <a:latin typeface="Microsoft Sans Serif"/>
                <a:cs typeface="Microsoft Sans Serif"/>
              </a:rPr>
              <a:t>by </a:t>
            </a:r>
            <a:r>
              <a:rPr sz="3950" spc="-10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-60" dirty="0">
                <a:solidFill>
                  <a:srgbClr val="FFFFFF"/>
                </a:solidFill>
                <a:latin typeface="Microsoft Sans Serif"/>
                <a:cs typeface="Microsoft Sans Serif"/>
              </a:rPr>
              <a:t>NASA</a:t>
            </a:r>
            <a:r>
              <a:rPr sz="395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-100" dirty="0">
                <a:solidFill>
                  <a:srgbClr val="FFFFFF"/>
                </a:solidFill>
                <a:latin typeface="Microsoft Sans Serif"/>
                <a:cs typeface="Microsoft Sans Serif"/>
              </a:rPr>
              <a:t>(CRS).</a:t>
            </a:r>
            <a:endParaRPr sz="395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2513012"/>
            <a:ext cx="17800505" cy="262139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69563" y="1055883"/>
            <a:ext cx="12728910" cy="838215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7329411"/>
            <a:ext cx="17236440" cy="1987550"/>
          </a:xfrm>
          <a:prstGeom prst="rect">
            <a:avLst/>
          </a:prstGeom>
        </p:spPr>
        <p:txBody>
          <a:bodyPr vert="horz" wrap="square" lIns="0" tIns="3727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35"/>
              </a:spcBef>
            </a:pPr>
            <a:r>
              <a:rPr sz="4450" spc="150" dirty="0">
                <a:solidFill>
                  <a:srgbClr val="D5D5D5"/>
                </a:solidFill>
                <a:latin typeface="Microsoft Sans Serif"/>
                <a:cs typeface="Microsoft Sans Serif"/>
              </a:rPr>
              <a:t>Explanation:</a:t>
            </a:r>
            <a:endParaRPr sz="4450">
              <a:latin typeface="Microsoft Sans Serif"/>
              <a:cs typeface="Microsoft Sans Serif"/>
            </a:endParaRPr>
          </a:p>
          <a:p>
            <a:pPr marL="1394460" indent="-461009">
              <a:lnSpc>
                <a:spcPct val="100000"/>
              </a:lnSpc>
              <a:spcBef>
                <a:spcPts val="2530"/>
              </a:spcBef>
              <a:buChar char="•"/>
              <a:tabLst>
                <a:tab pos="1394460" algn="l"/>
                <a:tab pos="1395095" algn="l"/>
              </a:tabLst>
            </a:pPr>
            <a:r>
              <a:rPr sz="395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Displaying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average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payload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mass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carried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80" dirty="0">
                <a:solidFill>
                  <a:srgbClr val="FFFFFF"/>
                </a:solidFill>
                <a:latin typeface="Microsoft Sans Serif"/>
                <a:cs typeface="Microsoft Sans Serif"/>
              </a:rPr>
              <a:t>by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60" dirty="0">
                <a:solidFill>
                  <a:srgbClr val="FFFFFF"/>
                </a:solidFill>
                <a:latin typeface="Microsoft Sans Serif"/>
                <a:cs typeface="Microsoft Sans Serif"/>
              </a:rPr>
              <a:t>booster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version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F9 </a:t>
            </a:r>
            <a:r>
              <a:rPr sz="3950" spc="-300" dirty="0">
                <a:solidFill>
                  <a:srgbClr val="FFFFFF"/>
                </a:solidFill>
                <a:latin typeface="Microsoft Sans Serif"/>
                <a:cs typeface="Microsoft Sans Serif"/>
              </a:rPr>
              <a:t>v1.1.</a:t>
            </a:r>
            <a:endParaRPr sz="395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2513012"/>
            <a:ext cx="17800505" cy="261772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20183" y="1050607"/>
            <a:ext cx="14330578" cy="843492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6994342"/>
            <a:ext cx="17566640" cy="2658110"/>
          </a:xfrm>
          <a:prstGeom prst="rect">
            <a:avLst/>
          </a:prstGeom>
        </p:spPr>
        <p:txBody>
          <a:bodyPr vert="horz" wrap="square" lIns="0" tIns="3727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35"/>
              </a:spcBef>
            </a:pPr>
            <a:r>
              <a:rPr sz="4450" spc="150" dirty="0">
                <a:solidFill>
                  <a:srgbClr val="D5D5D5"/>
                </a:solidFill>
                <a:latin typeface="Microsoft Sans Serif"/>
                <a:cs typeface="Microsoft Sans Serif"/>
              </a:rPr>
              <a:t>Explanation:</a:t>
            </a:r>
            <a:endParaRPr sz="4450">
              <a:latin typeface="Microsoft Sans Serif"/>
              <a:cs typeface="Microsoft Sans Serif"/>
            </a:endParaRPr>
          </a:p>
          <a:p>
            <a:pPr marL="1394460" marR="5080" indent="-461009">
              <a:lnSpc>
                <a:spcPct val="111300"/>
              </a:lnSpc>
              <a:spcBef>
                <a:spcPts val="1995"/>
              </a:spcBef>
              <a:buChar char="•"/>
              <a:tabLst>
                <a:tab pos="1394460" algn="l"/>
                <a:tab pos="1395095" algn="l"/>
              </a:tabLst>
            </a:pPr>
            <a:r>
              <a:rPr sz="39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Listing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date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70" dirty="0">
                <a:solidFill>
                  <a:srgbClr val="FFFFFF"/>
                </a:solidFill>
                <a:latin typeface="Microsoft Sans Serif"/>
                <a:cs typeface="Microsoft Sans Serif"/>
              </a:rPr>
              <a:t>when</a:t>
            </a:r>
            <a:r>
              <a:rPr sz="39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95" dirty="0">
                <a:solidFill>
                  <a:srgbClr val="FFFFFF"/>
                </a:solidFill>
                <a:latin typeface="Times New Roman"/>
                <a:cs typeface="Times New Roman"/>
              </a:rPr>
              <a:t>f</a:t>
            </a:r>
            <a:r>
              <a:rPr sz="395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irst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successful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landing</a:t>
            </a:r>
            <a:r>
              <a:rPr sz="39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210" dirty="0">
                <a:solidFill>
                  <a:srgbClr val="FFFFFF"/>
                </a:solidFill>
                <a:latin typeface="Microsoft Sans Serif"/>
                <a:cs typeface="Microsoft Sans Serif"/>
              </a:rPr>
              <a:t>outcome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95" dirty="0">
                <a:solidFill>
                  <a:srgbClr val="FFFFFF"/>
                </a:solidFill>
                <a:latin typeface="Microsoft Sans Serif"/>
                <a:cs typeface="Microsoft Sans Serif"/>
              </a:rPr>
              <a:t>ground </a:t>
            </a:r>
            <a:r>
              <a:rPr sz="3950" spc="-10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65" dirty="0">
                <a:solidFill>
                  <a:srgbClr val="FFFFFF"/>
                </a:solidFill>
                <a:latin typeface="Microsoft Sans Serif"/>
                <a:cs typeface="Microsoft Sans Serif"/>
              </a:rPr>
              <a:t>pad</a:t>
            </a:r>
            <a:r>
              <a:rPr sz="395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was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achieved.</a:t>
            </a:r>
            <a:endParaRPr sz="395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2513012"/>
            <a:ext cx="17800505" cy="261772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35834" y="1031507"/>
            <a:ext cx="7914230" cy="81798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04139" y="2571952"/>
            <a:ext cx="5335905" cy="5073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150" spc="140" dirty="0"/>
              <a:t>Summary</a:t>
            </a:r>
            <a:r>
              <a:rPr sz="3150" spc="-114" dirty="0"/>
              <a:t> </a:t>
            </a:r>
            <a:r>
              <a:rPr sz="3150" spc="220" dirty="0"/>
              <a:t>of</a:t>
            </a:r>
            <a:r>
              <a:rPr sz="3150" spc="-114" dirty="0"/>
              <a:t> </a:t>
            </a:r>
            <a:r>
              <a:rPr sz="3150" spc="170" dirty="0"/>
              <a:t>methodologies</a:t>
            </a:r>
            <a:endParaRPr sz="3150"/>
          </a:p>
        </p:txBody>
      </p:sp>
      <p:sp>
        <p:nvSpPr>
          <p:cNvPr id="4" name="object 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224790" rIns="0" bIns="0" rtlCol="0">
            <a:spAutoFit/>
          </a:bodyPr>
          <a:lstStyle/>
          <a:p>
            <a:pPr marL="1074420" indent="-308610">
              <a:lnSpc>
                <a:spcPct val="100000"/>
              </a:lnSpc>
              <a:spcBef>
                <a:spcPts val="1770"/>
              </a:spcBef>
              <a:buChar char="-"/>
              <a:tabLst>
                <a:tab pos="1074420" algn="l"/>
                <a:tab pos="1075055" algn="l"/>
              </a:tabLst>
            </a:pPr>
            <a:r>
              <a:rPr spc="20" dirty="0"/>
              <a:t>Data</a:t>
            </a:r>
            <a:r>
              <a:rPr spc="-95" dirty="0"/>
              <a:t> </a:t>
            </a:r>
            <a:r>
              <a:rPr spc="130" dirty="0"/>
              <a:t>collection</a:t>
            </a:r>
          </a:p>
          <a:p>
            <a:pPr marL="1074420" indent="-308610">
              <a:lnSpc>
                <a:spcPct val="100000"/>
              </a:lnSpc>
              <a:spcBef>
                <a:spcPts val="1670"/>
              </a:spcBef>
              <a:buChar char="-"/>
              <a:tabLst>
                <a:tab pos="1074420" algn="l"/>
                <a:tab pos="1075055" algn="l"/>
              </a:tabLst>
            </a:pPr>
            <a:r>
              <a:rPr spc="20" dirty="0"/>
              <a:t>Data</a:t>
            </a:r>
            <a:r>
              <a:rPr spc="-85" dirty="0"/>
              <a:t> </a:t>
            </a:r>
            <a:r>
              <a:rPr spc="120" dirty="0"/>
              <a:t>wrangling</a:t>
            </a:r>
          </a:p>
          <a:p>
            <a:pPr marL="1074420" indent="-308610">
              <a:lnSpc>
                <a:spcPct val="100000"/>
              </a:lnSpc>
              <a:spcBef>
                <a:spcPts val="1675"/>
              </a:spcBef>
              <a:buChar char="-"/>
              <a:tabLst>
                <a:tab pos="1074420" algn="l"/>
                <a:tab pos="1075055" algn="l"/>
              </a:tabLst>
            </a:pPr>
            <a:r>
              <a:rPr spc="80" dirty="0"/>
              <a:t>Exploratory</a:t>
            </a:r>
            <a:r>
              <a:rPr spc="-5" dirty="0"/>
              <a:t> </a:t>
            </a:r>
            <a:r>
              <a:rPr spc="20" dirty="0"/>
              <a:t>Data</a:t>
            </a:r>
            <a:r>
              <a:rPr spc="-5" dirty="0"/>
              <a:t> </a:t>
            </a:r>
            <a:r>
              <a:rPr spc="30" dirty="0"/>
              <a:t>Analysis</a:t>
            </a:r>
            <a:r>
              <a:rPr spc="-5" dirty="0"/>
              <a:t> </a:t>
            </a:r>
            <a:r>
              <a:rPr spc="155" dirty="0"/>
              <a:t>with</a:t>
            </a:r>
            <a:r>
              <a:rPr spc="-5" dirty="0"/>
              <a:t> </a:t>
            </a:r>
            <a:r>
              <a:rPr spc="20" dirty="0"/>
              <a:t>Data</a:t>
            </a:r>
            <a:r>
              <a:rPr spc="-5" dirty="0"/>
              <a:t> </a:t>
            </a:r>
            <a:r>
              <a:rPr spc="50" dirty="0"/>
              <a:t>Visualization</a:t>
            </a:r>
          </a:p>
          <a:p>
            <a:pPr marL="1074420" indent="-308610">
              <a:lnSpc>
                <a:spcPct val="100000"/>
              </a:lnSpc>
              <a:spcBef>
                <a:spcPts val="1670"/>
              </a:spcBef>
              <a:buChar char="-"/>
              <a:tabLst>
                <a:tab pos="1074420" algn="l"/>
                <a:tab pos="1075055" algn="l"/>
              </a:tabLst>
            </a:pPr>
            <a:r>
              <a:rPr spc="80" dirty="0"/>
              <a:t>Exploratory</a:t>
            </a:r>
            <a:r>
              <a:rPr spc="-15" dirty="0"/>
              <a:t> </a:t>
            </a:r>
            <a:r>
              <a:rPr spc="20" dirty="0"/>
              <a:t>Data</a:t>
            </a:r>
            <a:r>
              <a:rPr spc="-10" dirty="0"/>
              <a:t> </a:t>
            </a:r>
            <a:r>
              <a:rPr spc="30" dirty="0"/>
              <a:t>Analysis</a:t>
            </a:r>
            <a:r>
              <a:rPr spc="-15" dirty="0"/>
              <a:t> </a:t>
            </a:r>
            <a:r>
              <a:rPr spc="155" dirty="0"/>
              <a:t>with</a:t>
            </a:r>
            <a:r>
              <a:rPr spc="-10" dirty="0"/>
              <a:t> </a:t>
            </a:r>
            <a:r>
              <a:rPr spc="-25" dirty="0"/>
              <a:t>SQL</a:t>
            </a:r>
          </a:p>
          <a:p>
            <a:pPr marL="1074420" indent="-308610">
              <a:lnSpc>
                <a:spcPct val="100000"/>
              </a:lnSpc>
              <a:spcBef>
                <a:spcPts val="1675"/>
              </a:spcBef>
              <a:buChar char="-"/>
              <a:tabLst>
                <a:tab pos="1074420" algn="l"/>
                <a:tab pos="1075055" algn="l"/>
              </a:tabLst>
            </a:pPr>
            <a:r>
              <a:rPr spc="95" dirty="0"/>
              <a:t>Building</a:t>
            </a:r>
            <a:r>
              <a:rPr spc="-10" dirty="0"/>
              <a:t> </a:t>
            </a:r>
            <a:r>
              <a:rPr spc="40" dirty="0"/>
              <a:t>an</a:t>
            </a:r>
            <a:r>
              <a:rPr spc="-5" dirty="0"/>
              <a:t> </a:t>
            </a:r>
            <a:r>
              <a:rPr spc="100" dirty="0"/>
              <a:t>interactive</a:t>
            </a:r>
            <a:r>
              <a:rPr spc="-5" dirty="0"/>
              <a:t> </a:t>
            </a:r>
            <a:r>
              <a:rPr spc="125" dirty="0"/>
              <a:t>map</a:t>
            </a:r>
            <a:r>
              <a:rPr spc="-5" dirty="0"/>
              <a:t> </a:t>
            </a:r>
            <a:r>
              <a:rPr spc="155" dirty="0"/>
              <a:t>with</a:t>
            </a:r>
            <a:r>
              <a:rPr spc="-5" dirty="0"/>
              <a:t> </a:t>
            </a:r>
            <a:r>
              <a:rPr spc="60" dirty="0"/>
              <a:t>Folium</a:t>
            </a:r>
          </a:p>
          <a:p>
            <a:pPr marL="1074420" indent="-308610">
              <a:lnSpc>
                <a:spcPct val="100000"/>
              </a:lnSpc>
              <a:spcBef>
                <a:spcPts val="1670"/>
              </a:spcBef>
              <a:buChar char="-"/>
              <a:tabLst>
                <a:tab pos="1074420" algn="l"/>
                <a:tab pos="1075055" algn="l"/>
              </a:tabLst>
            </a:pPr>
            <a:r>
              <a:rPr spc="95" dirty="0"/>
              <a:t>Building</a:t>
            </a:r>
            <a:r>
              <a:rPr spc="-10" dirty="0"/>
              <a:t> </a:t>
            </a:r>
            <a:r>
              <a:rPr spc="-40" dirty="0"/>
              <a:t>a</a:t>
            </a:r>
            <a:r>
              <a:rPr spc="-10" dirty="0"/>
              <a:t> </a:t>
            </a:r>
            <a:r>
              <a:rPr spc="60" dirty="0"/>
              <a:t>Dashboard</a:t>
            </a:r>
            <a:r>
              <a:rPr spc="-10" dirty="0"/>
              <a:t> </a:t>
            </a:r>
            <a:r>
              <a:rPr spc="155" dirty="0"/>
              <a:t>with</a:t>
            </a:r>
            <a:r>
              <a:rPr spc="-10" dirty="0"/>
              <a:t> </a:t>
            </a:r>
            <a:r>
              <a:rPr spc="60" dirty="0"/>
              <a:t>Plotly</a:t>
            </a:r>
            <a:r>
              <a:rPr spc="-10" dirty="0"/>
              <a:t> Dash</a:t>
            </a:r>
          </a:p>
          <a:p>
            <a:pPr marL="1074420" indent="-308610">
              <a:lnSpc>
                <a:spcPct val="100000"/>
              </a:lnSpc>
              <a:spcBef>
                <a:spcPts val="1675"/>
              </a:spcBef>
              <a:buChar char="-"/>
              <a:tabLst>
                <a:tab pos="1074420" algn="l"/>
                <a:tab pos="1075055" algn="l"/>
              </a:tabLst>
            </a:pPr>
            <a:r>
              <a:rPr spc="75" dirty="0"/>
              <a:t>Predictive</a:t>
            </a:r>
            <a:r>
              <a:rPr dirty="0"/>
              <a:t> </a:t>
            </a:r>
            <a:r>
              <a:rPr spc="20" dirty="0"/>
              <a:t>analysis</a:t>
            </a:r>
            <a:r>
              <a:rPr dirty="0"/>
              <a:t> </a:t>
            </a:r>
            <a:r>
              <a:rPr spc="45" dirty="0"/>
              <a:t>(Classi</a:t>
            </a:r>
            <a:r>
              <a:rPr spc="45" dirty="0">
                <a:latin typeface="Times New Roman"/>
                <a:cs typeface="Times New Roman"/>
              </a:rPr>
              <a:t>f</a:t>
            </a:r>
            <a:r>
              <a:rPr spc="45" dirty="0"/>
              <a:t>ication)</a:t>
            </a:r>
          </a:p>
          <a:p>
            <a:pPr>
              <a:lnSpc>
                <a:spcPct val="100000"/>
              </a:lnSpc>
              <a:spcBef>
                <a:spcPts val="40"/>
              </a:spcBef>
              <a:buClr>
                <a:srgbClr val="FFFFFF"/>
              </a:buClr>
              <a:buFont typeface="Microsoft Sans Serif"/>
              <a:buChar char="-"/>
            </a:pPr>
            <a:endParaRPr sz="3900"/>
          </a:p>
          <a:p>
            <a:pPr marL="12700">
              <a:lnSpc>
                <a:spcPct val="100000"/>
              </a:lnSpc>
            </a:pPr>
            <a:r>
              <a:rPr sz="3150" spc="140" dirty="0">
                <a:solidFill>
                  <a:srgbClr val="D5D5D5"/>
                </a:solidFill>
              </a:rPr>
              <a:t>Summary</a:t>
            </a:r>
            <a:r>
              <a:rPr sz="3150" spc="-95" dirty="0">
                <a:solidFill>
                  <a:srgbClr val="D5D5D5"/>
                </a:solidFill>
              </a:rPr>
              <a:t> </a:t>
            </a:r>
            <a:r>
              <a:rPr sz="3150" spc="220" dirty="0">
                <a:solidFill>
                  <a:srgbClr val="D5D5D5"/>
                </a:solidFill>
              </a:rPr>
              <a:t>of</a:t>
            </a:r>
            <a:r>
              <a:rPr sz="3150" spc="-90" dirty="0">
                <a:solidFill>
                  <a:srgbClr val="D5D5D5"/>
                </a:solidFill>
              </a:rPr>
              <a:t> </a:t>
            </a:r>
            <a:r>
              <a:rPr sz="3150" spc="90" dirty="0">
                <a:solidFill>
                  <a:srgbClr val="D5D5D5"/>
                </a:solidFill>
              </a:rPr>
              <a:t>all</a:t>
            </a:r>
            <a:r>
              <a:rPr sz="3150" spc="-90" dirty="0">
                <a:solidFill>
                  <a:srgbClr val="D5D5D5"/>
                </a:solidFill>
              </a:rPr>
              <a:t> </a:t>
            </a:r>
            <a:r>
              <a:rPr sz="3150" spc="114" dirty="0">
                <a:solidFill>
                  <a:srgbClr val="D5D5D5"/>
                </a:solidFill>
              </a:rPr>
              <a:t>results</a:t>
            </a:r>
            <a:endParaRPr sz="3150"/>
          </a:p>
          <a:p>
            <a:pPr marL="1074420" indent="-308610">
              <a:lnSpc>
                <a:spcPct val="100000"/>
              </a:lnSpc>
              <a:spcBef>
                <a:spcPts val="1685"/>
              </a:spcBef>
              <a:buChar char="-"/>
              <a:tabLst>
                <a:tab pos="1074420" algn="l"/>
                <a:tab pos="1075055" algn="l"/>
              </a:tabLst>
            </a:pPr>
            <a:r>
              <a:rPr spc="80" dirty="0"/>
              <a:t>Exploratory</a:t>
            </a:r>
            <a:r>
              <a:rPr spc="-15" dirty="0"/>
              <a:t> </a:t>
            </a:r>
            <a:r>
              <a:rPr spc="20" dirty="0"/>
              <a:t>Data</a:t>
            </a:r>
            <a:r>
              <a:rPr spc="-15" dirty="0"/>
              <a:t> </a:t>
            </a:r>
            <a:r>
              <a:rPr spc="30" dirty="0"/>
              <a:t>Analysis</a:t>
            </a:r>
            <a:r>
              <a:rPr spc="-10" dirty="0"/>
              <a:t> </a:t>
            </a:r>
            <a:r>
              <a:rPr spc="60" dirty="0"/>
              <a:t>results</a:t>
            </a:r>
          </a:p>
          <a:p>
            <a:pPr marL="1074420" indent="-308610">
              <a:lnSpc>
                <a:spcPct val="100000"/>
              </a:lnSpc>
              <a:spcBef>
                <a:spcPts val="1670"/>
              </a:spcBef>
              <a:buChar char="-"/>
              <a:tabLst>
                <a:tab pos="1074420" algn="l"/>
                <a:tab pos="1075055" algn="l"/>
              </a:tabLst>
            </a:pPr>
            <a:r>
              <a:rPr spc="90" dirty="0"/>
              <a:t>Interactive</a:t>
            </a:r>
            <a:r>
              <a:rPr dirty="0"/>
              <a:t> </a:t>
            </a:r>
            <a:r>
              <a:rPr spc="75" dirty="0"/>
              <a:t>analytics</a:t>
            </a:r>
            <a:r>
              <a:rPr dirty="0"/>
              <a:t> </a:t>
            </a:r>
            <a:r>
              <a:rPr spc="150" dirty="0"/>
              <a:t>demo</a:t>
            </a:r>
            <a:r>
              <a:rPr spc="5" dirty="0"/>
              <a:t> </a:t>
            </a:r>
            <a:r>
              <a:rPr spc="100" dirty="0"/>
              <a:t>in</a:t>
            </a:r>
            <a:r>
              <a:rPr dirty="0"/>
              <a:t> </a:t>
            </a:r>
            <a:r>
              <a:rPr spc="70" dirty="0"/>
              <a:t>screenshots</a:t>
            </a:r>
          </a:p>
          <a:p>
            <a:pPr marL="1074420" indent="-308610">
              <a:lnSpc>
                <a:spcPct val="100000"/>
              </a:lnSpc>
              <a:spcBef>
                <a:spcPts val="1675"/>
              </a:spcBef>
              <a:buChar char="-"/>
              <a:tabLst>
                <a:tab pos="1074420" algn="l"/>
                <a:tab pos="1075055" algn="l"/>
              </a:tabLst>
            </a:pPr>
            <a:r>
              <a:rPr spc="75" dirty="0"/>
              <a:t>Predictive</a:t>
            </a:r>
            <a:r>
              <a:rPr spc="-15" dirty="0"/>
              <a:t> </a:t>
            </a:r>
            <a:r>
              <a:rPr spc="20" dirty="0"/>
              <a:t>analysis</a:t>
            </a:r>
            <a:r>
              <a:rPr spc="-15" dirty="0"/>
              <a:t> </a:t>
            </a:r>
            <a:r>
              <a:rPr spc="60" dirty="0"/>
              <a:t>results</a:t>
            </a: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3326785"/>
            <a:ext cx="6057544" cy="605754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84726" y="976014"/>
            <a:ext cx="14932354" cy="140864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7465370"/>
            <a:ext cx="17262475" cy="2658110"/>
          </a:xfrm>
          <a:prstGeom prst="rect">
            <a:avLst/>
          </a:prstGeom>
        </p:spPr>
        <p:txBody>
          <a:bodyPr vert="horz" wrap="square" lIns="0" tIns="3727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35"/>
              </a:spcBef>
            </a:pPr>
            <a:r>
              <a:rPr sz="4450" spc="150" dirty="0">
                <a:solidFill>
                  <a:srgbClr val="D5D5D5"/>
                </a:solidFill>
                <a:latin typeface="Microsoft Sans Serif"/>
                <a:cs typeface="Microsoft Sans Serif"/>
              </a:rPr>
              <a:t>Explanation:</a:t>
            </a:r>
            <a:endParaRPr sz="4450">
              <a:latin typeface="Microsoft Sans Serif"/>
              <a:cs typeface="Microsoft Sans Serif"/>
            </a:endParaRPr>
          </a:p>
          <a:p>
            <a:pPr marL="1394460" marR="5080" indent="-461009">
              <a:lnSpc>
                <a:spcPct val="111300"/>
              </a:lnSpc>
              <a:spcBef>
                <a:spcPts val="1995"/>
              </a:spcBef>
              <a:buChar char="•"/>
              <a:tabLst>
                <a:tab pos="1394460" algn="l"/>
                <a:tab pos="1395095" algn="l"/>
              </a:tabLst>
            </a:pPr>
            <a:r>
              <a:rPr sz="39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Listing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names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229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39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boosters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200" dirty="0">
                <a:solidFill>
                  <a:srgbClr val="FFFFFF"/>
                </a:solidFill>
                <a:latin typeface="Microsoft Sans Serif"/>
                <a:cs typeface="Microsoft Sans Serif"/>
              </a:rPr>
              <a:t>which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have</a:t>
            </a:r>
            <a:r>
              <a:rPr sz="39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60" dirty="0">
                <a:solidFill>
                  <a:srgbClr val="FFFFFF"/>
                </a:solidFill>
                <a:latin typeface="Microsoft Sans Serif"/>
                <a:cs typeface="Microsoft Sans Serif"/>
              </a:rPr>
              <a:t>drone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ship </a:t>
            </a:r>
            <a:r>
              <a:rPr sz="3950" spc="-10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have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payload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mass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greater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than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425" dirty="0">
                <a:solidFill>
                  <a:srgbClr val="FFFFFF"/>
                </a:solidFill>
                <a:latin typeface="Microsoft Sans Serif"/>
                <a:cs typeface="Microsoft Sans Serif"/>
              </a:rPr>
              <a:t>4000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245" dirty="0">
                <a:solidFill>
                  <a:srgbClr val="FFFFFF"/>
                </a:solidFill>
                <a:latin typeface="Microsoft Sans Serif"/>
                <a:cs typeface="Microsoft Sans Serif"/>
              </a:rPr>
              <a:t>but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less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than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305" dirty="0">
                <a:solidFill>
                  <a:srgbClr val="FFFFFF"/>
                </a:solidFill>
                <a:latin typeface="Microsoft Sans Serif"/>
                <a:cs typeface="Microsoft Sans Serif"/>
              </a:rPr>
              <a:t>6000.</a:t>
            </a:r>
            <a:endParaRPr sz="395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3141265"/>
            <a:ext cx="17800505" cy="397442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38016" y="1061077"/>
            <a:ext cx="15048295" cy="1614987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7800439"/>
            <a:ext cx="17451705" cy="1987550"/>
          </a:xfrm>
          <a:prstGeom prst="rect">
            <a:avLst/>
          </a:prstGeom>
        </p:spPr>
        <p:txBody>
          <a:bodyPr vert="horz" wrap="square" lIns="0" tIns="3727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35"/>
              </a:spcBef>
            </a:pPr>
            <a:r>
              <a:rPr sz="4450" spc="150" dirty="0">
                <a:solidFill>
                  <a:srgbClr val="D5D5D5"/>
                </a:solidFill>
                <a:latin typeface="Microsoft Sans Serif"/>
                <a:cs typeface="Microsoft Sans Serif"/>
              </a:rPr>
              <a:t>Explanation:</a:t>
            </a:r>
            <a:endParaRPr sz="4450">
              <a:latin typeface="Microsoft Sans Serif"/>
              <a:cs typeface="Microsoft Sans Serif"/>
            </a:endParaRPr>
          </a:p>
          <a:p>
            <a:pPr marL="1394460" indent="-461009">
              <a:lnSpc>
                <a:spcPct val="100000"/>
              </a:lnSpc>
              <a:spcBef>
                <a:spcPts val="2530"/>
              </a:spcBef>
              <a:buChar char="•"/>
              <a:tabLst>
                <a:tab pos="1394460" algn="l"/>
                <a:tab pos="1395095" algn="l"/>
              </a:tabLst>
            </a:pPr>
            <a:r>
              <a:rPr sz="39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Listing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total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90" dirty="0">
                <a:solidFill>
                  <a:srgbClr val="FFFFFF"/>
                </a:solidFill>
                <a:latin typeface="Microsoft Sans Serif"/>
                <a:cs typeface="Microsoft Sans Serif"/>
              </a:rPr>
              <a:t>number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229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successful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failure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mission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60" dirty="0">
                <a:solidFill>
                  <a:srgbClr val="FFFFFF"/>
                </a:solidFill>
                <a:latin typeface="Microsoft Sans Serif"/>
                <a:cs typeface="Microsoft Sans Serif"/>
              </a:rPr>
              <a:t>outcomes.</a:t>
            </a:r>
            <a:endParaRPr sz="395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3560100"/>
            <a:ext cx="17800505" cy="35604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42881" y="1055883"/>
            <a:ext cx="14055278" cy="825021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8264108"/>
            <a:ext cx="16518255" cy="2255520"/>
          </a:xfrm>
          <a:prstGeom prst="rect">
            <a:avLst/>
          </a:prstGeom>
        </p:spPr>
        <p:txBody>
          <a:bodyPr vert="horz" wrap="square" lIns="0" tIns="3136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470"/>
              </a:spcBef>
            </a:pPr>
            <a:r>
              <a:rPr sz="3800" spc="140" dirty="0">
                <a:solidFill>
                  <a:srgbClr val="D5D5D5"/>
                </a:solidFill>
                <a:latin typeface="Microsoft Sans Serif"/>
                <a:cs typeface="Microsoft Sans Serif"/>
              </a:rPr>
              <a:t>Explanation:</a:t>
            </a:r>
            <a:endParaRPr sz="3800">
              <a:latin typeface="Microsoft Sans Serif"/>
              <a:cs typeface="Microsoft Sans Serif"/>
            </a:endParaRPr>
          </a:p>
          <a:p>
            <a:pPr marL="1330325" marR="5080" indent="-396240">
              <a:lnSpc>
                <a:spcPct val="109100"/>
              </a:lnSpc>
              <a:spcBef>
                <a:spcPts val="1720"/>
              </a:spcBef>
              <a:buChar char="•"/>
              <a:tabLst>
                <a:tab pos="1329690" algn="l"/>
                <a:tab pos="1330960" algn="l"/>
              </a:tabLst>
            </a:pPr>
            <a:r>
              <a:rPr sz="340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Listing</a:t>
            </a:r>
            <a:r>
              <a:rPr sz="3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names</a:t>
            </a:r>
            <a:r>
              <a:rPr sz="3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195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3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booster</a:t>
            </a:r>
            <a:r>
              <a:rPr sz="3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versions</a:t>
            </a:r>
            <a:r>
              <a:rPr sz="3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170" dirty="0">
                <a:solidFill>
                  <a:srgbClr val="FFFFFF"/>
                </a:solidFill>
                <a:latin typeface="Microsoft Sans Serif"/>
                <a:cs typeface="Microsoft Sans Serif"/>
              </a:rPr>
              <a:t>which</a:t>
            </a:r>
            <a:r>
              <a:rPr sz="3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have</a:t>
            </a:r>
            <a:r>
              <a:rPr sz="3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carried</a:t>
            </a:r>
            <a:r>
              <a:rPr sz="3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maximum </a:t>
            </a:r>
            <a:r>
              <a:rPr sz="3400" spc="-89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payload</a:t>
            </a:r>
            <a:r>
              <a:rPr sz="34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mass.</a:t>
            </a:r>
            <a:endParaRPr sz="340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2513012"/>
            <a:ext cx="17800505" cy="575898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15335" y="1055884"/>
            <a:ext cx="8085742" cy="678136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6994342"/>
            <a:ext cx="16175990" cy="2658110"/>
          </a:xfrm>
          <a:prstGeom prst="rect">
            <a:avLst/>
          </a:prstGeom>
        </p:spPr>
        <p:txBody>
          <a:bodyPr vert="horz" wrap="square" lIns="0" tIns="3727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35"/>
              </a:spcBef>
            </a:pPr>
            <a:r>
              <a:rPr sz="4450" spc="150" dirty="0">
                <a:solidFill>
                  <a:srgbClr val="D5D5D5"/>
                </a:solidFill>
                <a:latin typeface="Microsoft Sans Serif"/>
                <a:cs typeface="Microsoft Sans Serif"/>
              </a:rPr>
              <a:t>Explanation:</a:t>
            </a:r>
            <a:endParaRPr sz="4450">
              <a:latin typeface="Microsoft Sans Serif"/>
              <a:cs typeface="Microsoft Sans Serif"/>
            </a:endParaRPr>
          </a:p>
          <a:p>
            <a:pPr marL="1394460" marR="5080" indent="-461009">
              <a:lnSpc>
                <a:spcPct val="111300"/>
              </a:lnSpc>
              <a:spcBef>
                <a:spcPts val="1995"/>
              </a:spcBef>
              <a:buChar char="•"/>
              <a:tabLst>
                <a:tab pos="1394460" algn="l"/>
                <a:tab pos="1395095" algn="l"/>
              </a:tabLst>
            </a:pPr>
            <a:r>
              <a:rPr sz="39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Listing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failed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landing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outcomes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60" dirty="0">
                <a:solidFill>
                  <a:srgbClr val="FFFFFF"/>
                </a:solidFill>
                <a:latin typeface="Microsoft Sans Serif"/>
                <a:cs typeface="Microsoft Sans Serif"/>
              </a:rPr>
              <a:t>drone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ship,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60" dirty="0">
                <a:solidFill>
                  <a:srgbClr val="FFFFFF"/>
                </a:solidFill>
                <a:latin typeface="Microsoft Sans Serif"/>
                <a:cs typeface="Microsoft Sans Serif"/>
              </a:rPr>
              <a:t>their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60" dirty="0">
                <a:solidFill>
                  <a:srgbClr val="FFFFFF"/>
                </a:solidFill>
                <a:latin typeface="Microsoft Sans Serif"/>
                <a:cs typeface="Microsoft Sans Serif"/>
              </a:rPr>
              <a:t>booster </a:t>
            </a:r>
            <a:r>
              <a:rPr sz="3950" spc="-10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versions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site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names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for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months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year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2015.</a:t>
            </a:r>
            <a:endParaRPr sz="395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2513012"/>
            <a:ext cx="17800505" cy="313964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85064" y="1256157"/>
            <a:ext cx="17775960" cy="522164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8267126"/>
            <a:ext cx="17669510" cy="2249805"/>
          </a:xfrm>
          <a:prstGeom prst="rect">
            <a:avLst/>
          </a:prstGeom>
        </p:spPr>
        <p:txBody>
          <a:bodyPr vert="horz" wrap="square" lIns="0" tIns="3181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05"/>
              </a:spcBef>
            </a:pPr>
            <a:r>
              <a:rPr sz="3750" spc="140" dirty="0">
                <a:solidFill>
                  <a:srgbClr val="D5D5D5"/>
                </a:solidFill>
                <a:latin typeface="Microsoft Sans Serif"/>
                <a:cs typeface="Microsoft Sans Serif"/>
              </a:rPr>
              <a:t>Explanation:</a:t>
            </a:r>
            <a:endParaRPr sz="3750">
              <a:latin typeface="Microsoft Sans Serif"/>
              <a:cs typeface="Microsoft Sans Serif"/>
            </a:endParaRPr>
          </a:p>
          <a:p>
            <a:pPr marL="1325245" marR="5080" indent="-391795">
              <a:lnSpc>
                <a:spcPct val="110800"/>
              </a:lnSpc>
              <a:spcBef>
                <a:spcPts val="1700"/>
              </a:spcBef>
              <a:buChar char="•"/>
              <a:tabLst>
                <a:tab pos="1325245" algn="l"/>
                <a:tab pos="1325880" algn="l"/>
              </a:tabLst>
            </a:pPr>
            <a:r>
              <a:rPr sz="335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Ranking </a:t>
            </a:r>
            <a:r>
              <a:rPr sz="335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3350" spc="190" dirty="0">
                <a:solidFill>
                  <a:srgbClr val="FFFFFF"/>
                </a:solidFill>
                <a:latin typeface="Microsoft Sans Serif"/>
                <a:cs typeface="Microsoft Sans Serif"/>
              </a:rPr>
              <a:t>count </a:t>
            </a:r>
            <a:r>
              <a:rPr sz="3350" spc="200" dirty="0">
                <a:solidFill>
                  <a:srgbClr val="FFFFFF"/>
                </a:solidFill>
                <a:latin typeface="Microsoft Sans Serif"/>
                <a:cs typeface="Microsoft Sans Serif"/>
              </a:rPr>
              <a:t>of </a:t>
            </a:r>
            <a:r>
              <a:rPr sz="335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landing </a:t>
            </a:r>
            <a:r>
              <a:rPr sz="335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outcomes </a:t>
            </a:r>
            <a:r>
              <a:rPr sz="335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(such </a:t>
            </a:r>
            <a:r>
              <a:rPr sz="3350" spc="-55" dirty="0">
                <a:solidFill>
                  <a:srgbClr val="FFFFFF"/>
                </a:solidFill>
                <a:latin typeface="Microsoft Sans Serif"/>
                <a:cs typeface="Microsoft Sans Serif"/>
              </a:rPr>
              <a:t>as </a:t>
            </a:r>
            <a:r>
              <a:rPr sz="335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Failure </a:t>
            </a:r>
            <a:r>
              <a:rPr sz="335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(drone </a:t>
            </a:r>
            <a:r>
              <a:rPr sz="335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ship) </a:t>
            </a:r>
            <a:r>
              <a:rPr sz="335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or </a:t>
            </a:r>
            <a:r>
              <a:rPr sz="335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 </a:t>
            </a:r>
            <a:r>
              <a:rPr sz="335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35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(ground</a:t>
            </a:r>
            <a:r>
              <a:rPr sz="33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35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pad))</a:t>
            </a:r>
            <a:r>
              <a:rPr sz="33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35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between</a:t>
            </a:r>
            <a:r>
              <a:rPr sz="33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35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3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35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date</a:t>
            </a:r>
            <a:r>
              <a:rPr sz="33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35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2010-06-04</a:t>
            </a:r>
            <a:r>
              <a:rPr sz="33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3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33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35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2017-03-20</a:t>
            </a:r>
            <a:r>
              <a:rPr sz="33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35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sz="33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35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descending</a:t>
            </a:r>
            <a:r>
              <a:rPr sz="33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35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order.</a:t>
            </a:r>
            <a:endParaRPr sz="335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2513012"/>
            <a:ext cx="17800505" cy="57568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15315" y="4671688"/>
            <a:ext cx="15135414" cy="113931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14949" y="1125545"/>
            <a:ext cx="17888764" cy="771157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2432374"/>
            <a:ext cx="7457440" cy="7719059"/>
          </a:xfrm>
          <a:prstGeom prst="rect">
            <a:avLst/>
          </a:prstGeom>
        </p:spPr>
        <p:txBody>
          <a:bodyPr vert="horz" wrap="square" lIns="0" tIns="2222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750"/>
              </a:spcBef>
            </a:pPr>
            <a:r>
              <a:rPr sz="2700" spc="95" dirty="0">
                <a:solidFill>
                  <a:srgbClr val="D5D5D5"/>
                </a:solidFill>
                <a:latin typeface="Microsoft Sans Serif"/>
                <a:cs typeface="Microsoft Sans Serif"/>
              </a:rPr>
              <a:t>Explanation:</a:t>
            </a:r>
            <a:endParaRPr sz="2700">
              <a:latin typeface="Microsoft Sans Serif"/>
              <a:cs typeface="Microsoft Sans Serif"/>
            </a:endParaRPr>
          </a:p>
          <a:p>
            <a:pPr marL="1214755" marR="5080" indent="-281305">
              <a:lnSpc>
                <a:spcPct val="108800"/>
              </a:lnSpc>
              <a:spcBef>
                <a:spcPts val="1215"/>
              </a:spcBef>
              <a:buChar char="•"/>
              <a:tabLst>
                <a:tab pos="1214755" algn="l"/>
                <a:tab pos="1215390" algn="l"/>
              </a:tabLst>
            </a:pPr>
            <a:r>
              <a:rPr sz="24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Most</a:t>
            </a:r>
            <a:r>
              <a:rPr sz="2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24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</a:t>
            </a:r>
            <a:r>
              <a:rPr sz="24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sites</a:t>
            </a:r>
            <a:r>
              <a:rPr sz="24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are</a:t>
            </a:r>
            <a:r>
              <a:rPr sz="24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sz="24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proximity</a:t>
            </a:r>
            <a:r>
              <a:rPr sz="24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24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2400" spc="-6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Equator </a:t>
            </a:r>
            <a:r>
              <a:rPr sz="24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line. </a:t>
            </a:r>
            <a:r>
              <a:rPr sz="24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24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land </a:t>
            </a:r>
            <a:r>
              <a:rPr sz="24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is </a:t>
            </a:r>
            <a:r>
              <a:rPr sz="240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moving </a:t>
            </a:r>
            <a:r>
              <a:rPr sz="24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faster </a:t>
            </a:r>
            <a:r>
              <a:rPr sz="24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at </a:t>
            </a:r>
            <a:r>
              <a:rPr sz="24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240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equator </a:t>
            </a:r>
            <a:r>
              <a:rPr sz="24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than </a:t>
            </a:r>
            <a:r>
              <a:rPr sz="24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any </a:t>
            </a:r>
            <a:r>
              <a:rPr sz="24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other </a:t>
            </a:r>
            <a:r>
              <a:rPr sz="24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place </a:t>
            </a:r>
            <a:r>
              <a:rPr sz="24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on </a:t>
            </a:r>
            <a:r>
              <a:rPr sz="24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24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surface </a:t>
            </a:r>
            <a:r>
              <a:rPr sz="24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of </a:t>
            </a:r>
            <a:r>
              <a:rPr sz="24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24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Earth. </a:t>
            </a:r>
            <a:r>
              <a:rPr sz="24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Anything </a:t>
            </a:r>
            <a:r>
              <a:rPr sz="24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on </a:t>
            </a:r>
            <a:r>
              <a:rPr sz="24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24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surface </a:t>
            </a:r>
            <a:r>
              <a:rPr sz="24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of </a:t>
            </a:r>
            <a:r>
              <a:rPr sz="24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24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Earth </a:t>
            </a:r>
            <a:r>
              <a:rPr sz="24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at </a:t>
            </a:r>
            <a:r>
              <a:rPr sz="24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240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equator </a:t>
            </a:r>
            <a:r>
              <a:rPr sz="24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is </a:t>
            </a:r>
            <a:r>
              <a:rPr sz="24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already</a:t>
            </a:r>
            <a:r>
              <a:rPr sz="2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moving</a:t>
            </a:r>
            <a:r>
              <a:rPr sz="2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at</a:t>
            </a:r>
            <a:r>
              <a:rPr sz="2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1670</a:t>
            </a:r>
            <a:r>
              <a:rPr sz="2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km/hour.</a:t>
            </a:r>
            <a:r>
              <a:rPr sz="2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If</a:t>
            </a:r>
            <a:r>
              <a:rPr sz="2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2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ship</a:t>
            </a:r>
            <a:r>
              <a:rPr sz="2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is </a:t>
            </a:r>
            <a:r>
              <a:rPr sz="2400" spc="-6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launched </a:t>
            </a:r>
            <a:r>
              <a:rPr sz="24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from </a:t>
            </a:r>
            <a:r>
              <a:rPr sz="24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240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equator </a:t>
            </a:r>
            <a:r>
              <a:rPr sz="24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it </a:t>
            </a:r>
            <a:r>
              <a:rPr sz="24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goes </a:t>
            </a:r>
            <a:r>
              <a:rPr sz="24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up </a:t>
            </a:r>
            <a:r>
              <a:rPr sz="240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into </a:t>
            </a:r>
            <a:r>
              <a:rPr sz="24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space, </a:t>
            </a:r>
            <a:r>
              <a:rPr sz="24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and </a:t>
            </a:r>
            <a:r>
              <a:rPr sz="24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it </a:t>
            </a:r>
            <a:r>
              <a:rPr sz="24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is </a:t>
            </a:r>
            <a:r>
              <a:rPr sz="24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also </a:t>
            </a:r>
            <a:r>
              <a:rPr sz="240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moving </a:t>
            </a:r>
            <a:r>
              <a:rPr sz="24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around </a:t>
            </a:r>
            <a:r>
              <a:rPr sz="24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24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Earth </a:t>
            </a:r>
            <a:r>
              <a:rPr sz="24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at </a:t>
            </a:r>
            <a:r>
              <a:rPr sz="24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24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same </a:t>
            </a:r>
            <a:r>
              <a:rPr sz="24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speed </a:t>
            </a:r>
            <a:r>
              <a:rPr sz="24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it </a:t>
            </a:r>
            <a:r>
              <a:rPr sz="24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was </a:t>
            </a:r>
            <a:r>
              <a:rPr sz="240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moving </a:t>
            </a:r>
            <a:r>
              <a:rPr sz="24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before</a:t>
            </a:r>
            <a:r>
              <a:rPr sz="2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launching.</a:t>
            </a:r>
            <a:r>
              <a:rPr sz="2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This</a:t>
            </a:r>
            <a:r>
              <a:rPr sz="2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is</a:t>
            </a:r>
            <a:r>
              <a:rPr sz="2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because</a:t>
            </a:r>
            <a:r>
              <a:rPr sz="2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2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inertia. </a:t>
            </a:r>
            <a:r>
              <a:rPr sz="2400" spc="-6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This</a:t>
            </a:r>
            <a:r>
              <a:rPr sz="2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speed</a:t>
            </a:r>
            <a:r>
              <a:rPr sz="2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will</a:t>
            </a:r>
            <a:r>
              <a:rPr sz="2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help</a:t>
            </a:r>
            <a:r>
              <a:rPr sz="2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spacecraft</a:t>
            </a:r>
            <a:r>
              <a:rPr sz="2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keep</a:t>
            </a:r>
            <a:r>
              <a:rPr sz="2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up </a:t>
            </a:r>
            <a:r>
              <a:rPr sz="2400" spc="-6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2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good</a:t>
            </a:r>
            <a:r>
              <a:rPr sz="2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enough</a:t>
            </a:r>
            <a:r>
              <a:rPr sz="2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speed</a:t>
            </a:r>
            <a:r>
              <a:rPr sz="2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2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stay</a:t>
            </a:r>
            <a:r>
              <a:rPr sz="2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sz="2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orbit.</a:t>
            </a:r>
            <a:endParaRPr sz="2400">
              <a:latin typeface="Microsoft Sans Serif"/>
              <a:cs typeface="Microsoft Sans Serif"/>
            </a:endParaRPr>
          </a:p>
          <a:p>
            <a:pPr marL="1214755" marR="244475" indent="-281305">
              <a:lnSpc>
                <a:spcPct val="108800"/>
              </a:lnSpc>
              <a:spcBef>
                <a:spcPts val="1205"/>
              </a:spcBef>
              <a:buChar char="•"/>
              <a:tabLst>
                <a:tab pos="1214755" algn="l"/>
                <a:tab pos="1215390" algn="l"/>
              </a:tabLst>
            </a:pPr>
            <a:r>
              <a:rPr sz="24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All</a:t>
            </a:r>
            <a:r>
              <a:rPr sz="2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</a:t>
            </a:r>
            <a:r>
              <a:rPr sz="24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sites</a:t>
            </a:r>
            <a:r>
              <a:rPr sz="2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are</a:t>
            </a:r>
            <a:r>
              <a:rPr sz="24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sz="24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very</a:t>
            </a:r>
            <a:r>
              <a:rPr sz="2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close</a:t>
            </a:r>
            <a:r>
              <a:rPr sz="24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proximity </a:t>
            </a:r>
            <a:r>
              <a:rPr sz="2400" spc="-6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to </a:t>
            </a:r>
            <a:r>
              <a:rPr sz="24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24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coast, </a:t>
            </a:r>
            <a:r>
              <a:rPr sz="24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while </a:t>
            </a:r>
            <a:r>
              <a:rPr sz="24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launching </a:t>
            </a:r>
            <a:r>
              <a:rPr sz="24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rockets </a:t>
            </a:r>
            <a:r>
              <a:rPr sz="24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towards</a:t>
            </a:r>
            <a:r>
              <a:rPr sz="2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ocean</a:t>
            </a:r>
            <a:r>
              <a:rPr sz="24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it</a:t>
            </a:r>
            <a:r>
              <a:rPr sz="2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minimises</a:t>
            </a:r>
            <a:r>
              <a:rPr sz="24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risk</a:t>
            </a:r>
            <a:r>
              <a:rPr sz="2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of </a:t>
            </a:r>
            <a:r>
              <a:rPr sz="2400" spc="-6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having </a:t>
            </a:r>
            <a:r>
              <a:rPr sz="24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any </a:t>
            </a:r>
            <a:r>
              <a:rPr sz="24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debris </a:t>
            </a:r>
            <a:r>
              <a:rPr sz="24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dropping </a:t>
            </a:r>
            <a:r>
              <a:rPr sz="24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or </a:t>
            </a:r>
            <a:r>
              <a:rPr sz="24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exploding </a:t>
            </a:r>
            <a:r>
              <a:rPr sz="24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near</a:t>
            </a:r>
            <a:r>
              <a:rPr sz="2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people.</a:t>
            </a:r>
            <a:endParaRPr sz="240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637348" y="2516503"/>
            <a:ext cx="9210245" cy="77524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15634" y="1055883"/>
            <a:ext cx="16705376" cy="825021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80980" y="2654777"/>
            <a:ext cx="3306445" cy="69088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350" spc="150" dirty="0"/>
              <a:t>Explanation:</a:t>
            </a:r>
            <a:endParaRPr sz="4350"/>
          </a:p>
        </p:txBody>
      </p:sp>
      <p:sp>
        <p:nvSpPr>
          <p:cNvPr id="4" name="object 4"/>
          <p:cNvSpPr txBox="1"/>
          <p:nvPr/>
        </p:nvSpPr>
        <p:spPr>
          <a:xfrm>
            <a:off x="2102418" y="3567841"/>
            <a:ext cx="7975600" cy="66071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64184" marR="5080" indent="-452120">
              <a:lnSpc>
                <a:spcPct val="110600"/>
              </a:lnSpc>
              <a:spcBef>
                <a:spcPts val="95"/>
              </a:spcBef>
              <a:buChar char="•"/>
              <a:tabLst>
                <a:tab pos="463550" algn="l"/>
                <a:tab pos="464820" algn="l"/>
              </a:tabLst>
            </a:pPr>
            <a:r>
              <a:rPr sz="385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From</a:t>
            </a:r>
            <a:r>
              <a:rPr sz="385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50" spc="18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85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5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colour-labeled</a:t>
            </a:r>
            <a:r>
              <a:rPr sz="385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5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markers </a:t>
            </a:r>
            <a:r>
              <a:rPr sz="3850" spc="-100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50" spc="160" dirty="0">
                <a:solidFill>
                  <a:srgbClr val="FFFFFF"/>
                </a:solidFill>
                <a:latin typeface="Microsoft Sans Serif"/>
                <a:cs typeface="Microsoft Sans Serif"/>
              </a:rPr>
              <a:t>we </a:t>
            </a:r>
            <a:r>
              <a:rPr sz="385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should </a:t>
            </a:r>
            <a:r>
              <a:rPr sz="385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be </a:t>
            </a:r>
            <a:r>
              <a:rPr sz="385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able </a:t>
            </a:r>
            <a:r>
              <a:rPr sz="3850" spc="250" dirty="0">
                <a:solidFill>
                  <a:srgbClr val="FFFFFF"/>
                </a:solidFill>
                <a:latin typeface="Microsoft Sans Serif"/>
                <a:cs typeface="Microsoft Sans Serif"/>
              </a:rPr>
              <a:t>to </a:t>
            </a:r>
            <a:r>
              <a:rPr sz="385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easily </a:t>
            </a:r>
            <a:r>
              <a:rPr sz="385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50" spc="185" dirty="0">
                <a:solidFill>
                  <a:srgbClr val="FFFFFF"/>
                </a:solidFill>
                <a:latin typeface="Microsoft Sans Serif"/>
                <a:cs typeface="Microsoft Sans Serif"/>
              </a:rPr>
              <a:t>identify </a:t>
            </a:r>
            <a:r>
              <a:rPr sz="3850" spc="210" dirty="0">
                <a:solidFill>
                  <a:srgbClr val="FFFFFF"/>
                </a:solidFill>
                <a:latin typeface="Microsoft Sans Serif"/>
                <a:cs typeface="Microsoft Sans Serif"/>
              </a:rPr>
              <a:t>which </a:t>
            </a:r>
            <a:r>
              <a:rPr sz="385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 </a:t>
            </a:r>
            <a:r>
              <a:rPr sz="385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sites </a:t>
            </a:r>
            <a:r>
              <a:rPr sz="385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have </a:t>
            </a:r>
            <a:r>
              <a:rPr sz="3850" spc="-10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5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relatively</a:t>
            </a:r>
            <a:r>
              <a:rPr sz="38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50" spc="185" dirty="0">
                <a:solidFill>
                  <a:srgbClr val="FFFFFF"/>
                </a:solidFill>
                <a:latin typeface="Microsoft Sans Serif"/>
                <a:cs typeface="Microsoft Sans Serif"/>
              </a:rPr>
              <a:t>high</a:t>
            </a:r>
            <a:r>
              <a:rPr sz="38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5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</a:t>
            </a:r>
            <a:r>
              <a:rPr sz="38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5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rates.</a:t>
            </a:r>
            <a:endParaRPr sz="3850">
              <a:latin typeface="Microsoft Sans Serif"/>
              <a:cs typeface="Microsoft Sans Serif"/>
            </a:endParaRPr>
          </a:p>
          <a:p>
            <a:pPr marL="924560" marR="915669" lvl="1" indent="-452120">
              <a:lnSpc>
                <a:spcPct val="110600"/>
              </a:lnSpc>
              <a:spcBef>
                <a:spcPts val="1939"/>
              </a:spcBef>
              <a:buClr>
                <a:srgbClr val="FFFFFF"/>
              </a:buClr>
              <a:buChar char="-"/>
              <a:tabLst>
                <a:tab pos="924560" algn="l"/>
                <a:tab pos="925194" algn="l"/>
              </a:tabLst>
            </a:pPr>
            <a:r>
              <a:rPr sz="3850" spc="105" dirty="0">
                <a:solidFill>
                  <a:srgbClr val="1DB100"/>
                </a:solidFill>
                <a:latin typeface="Microsoft Sans Serif"/>
                <a:cs typeface="Microsoft Sans Serif"/>
              </a:rPr>
              <a:t>G</a:t>
            </a:r>
            <a:r>
              <a:rPr sz="3850" spc="-15" dirty="0">
                <a:solidFill>
                  <a:srgbClr val="1DB100"/>
                </a:solidFill>
                <a:latin typeface="Microsoft Sans Serif"/>
                <a:cs typeface="Microsoft Sans Serif"/>
              </a:rPr>
              <a:t>r</a:t>
            </a:r>
            <a:r>
              <a:rPr sz="3850" spc="100" dirty="0">
                <a:solidFill>
                  <a:srgbClr val="1DB100"/>
                </a:solidFill>
                <a:latin typeface="Microsoft Sans Serif"/>
                <a:cs typeface="Microsoft Sans Serif"/>
              </a:rPr>
              <a:t>een</a:t>
            </a:r>
            <a:r>
              <a:rPr sz="3850" spc="5" dirty="0">
                <a:solidFill>
                  <a:srgbClr val="1DB100"/>
                </a:solidFill>
                <a:latin typeface="Microsoft Sans Serif"/>
                <a:cs typeface="Microsoft Sans Serif"/>
              </a:rPr>
              <a:t> </a:t>
            </a:r>
            <a:r>
              <a:rPr sz="3850" spc="80" dirty="0">
                <a:solidFill>
                  <a:srgbClr val="1DB100"/>
                </a:solidFill>
                <a:latin typeface="Microsoft Sans Serif"/>
                <a:cs typeface="Microsoft Sans Serif"/>
              </a:rPr>
              <a:t>Mar</a:t>
            </a:r>
            <a:r>
              <a:rPr sz="3850" spc="-10" dirty="0">
                <a:solidFill>
                  <a:srgbClr val="1DB100"/>
                </a:solidFill>
                <a:latin typeface="Microsoft Sans Serif"/>
                <a:cs typeface="Microsoft Sans Serif"/>
              </a:rPr>
              <a:t>k</a:t>
            </a:r>
            <a:r>
              <a:rPr sz="3850" spc="114" dirty="0">
                <a:solidFill>
                  <a:srgbClr val="1DB100"/>
                </a:solidFill>
                <a:latin typeface="Microsoft Sans Serif"/>
                <a:cs typeface="Microsoft Sans Serif"/>
              </a:rPr>
              <a:t>er</a:t>
            </a:r>
            <a:r>
              <a:rPr sz="3850" spc="5" dirty="0">
                <a:solidFill>
                  <a:srgbClr val="1DB100"/>
                </a:solidFill>
                <a:latin typeface="Microsoft Sans Serif"/>
                <a:cs typeface="Microsoft Sans Serif"/>
              </a:rPr>
              <a:t> </a:t>
            </a:r>
            <a:r>
              <a:rPr sz="3850" spc="-375" dirty="0">
                <a:solidFill>
                  <a:srgbClr val="FFFFFF"/>
                </a:solidFill>
                <a:latin typeface="Microsoft Sans Serif"/>
                <a:cs typeface="Microsoft Sans Serif"/>
              </a:rPr>
              <a:t>=</a:t>
            </a:r>
            <a:r>
              <a:rPr sz="38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50" spc="-160" dirty="0">
                <a:solidFill>
                  <a:srgbClr val="FFFFFF"/>
                </a:solidFill>
                <a:latin typeface="Microsoft Sans Serif"/>
                <a:cs typeface="Microsoft Sans Serif"/>
              </a:rPr>
              <a:t>S</a:t>
            </a:r>
            <a:r>
              <a:rPr sz="3850" spc="195" dirty="0">
                <a:solidFill>
                  <a:srgbClr val="FFFFFF"/>
                </a:solidFill>
                <a:latin typeface="Microsoft Sans Serif"/>
                <a:cs typeface="Microsoft Sans Serif"/>
              </a:rPr>
              <a:t>ucc</a:t>
            </a:r>
            <a:r>
              <a:rPr sz="3850" spc="220" dirty="0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sz="385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ssful  </a:t>
            </a:r>
            <a:r>
              <a:rPr sz="38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</a:t>
            </a:r>
            <a:endParaRPr sz="3850">
              <a:latin typeface="Microsoft Sans Serif"/>
              <a:cs typeface="Microsoft Sans Serif"/>
            </a:endParaRPr>
          </a:p>
          <a:p>
            <a:pPr marL="924560" lvl="1" indent="-452120">
              <a:lnSpc>
                <a:spcPct val="100000"/>
              </a:lnSpc>
              <a:spcBef>
                <a:spcPts val="2430"/>
              </a:spcBef>
              <a:buClr>
                <a:srgbClr val="FFFFFF"/>
              </a:buClr>
              <a:buChar char="-"/>
              <a:tabLst>
                <a:tab pos="924560" algn="l"/>
                <a:tab pos="925194" algn="l"/>
              </a:tabLst>
            </a:pPr>
            <a:r>
              <a:rPr sz="3850" spc="-405" dirty="0">
                <a:solidFill>
                  <a:srgbClr val="EE220D"/>
                </a:solidFill>
                <a:latin typeface="Microsoft Sans Serif"/>
                <a:cs typeface="Microsoft Sans Serif"/>
              </a:rPr>
              <a:t>R</a:t>
            </a:r>
            <a:r>
              <a:rPr sz="3850" spc="175" dirty="0">
                <a:solidFill>
                  <a:srgbClr val="EE220D"/>
                </a:solidFill>
                <a:latin typeface="Microsoft Sans Serif"/>
                <a:cs typeface="Microsoft Sans Serif"/>
              </a:rPr>
              <a:t>ed</a:t>
            </a:r>
            <a:r>
              <a:rPr sz="3850" spc="5" dirty="0">
                <a:solidFill>
                  <a:srgbClr val="EE220D"/>
                </a:solidFill>
                <a:latin typeface="Microsoft Sans Serif"/>
                <a:cs typeface="Microsoft Sans Serif"/>
              </a:rPr>
              <a:t> </a:t>
            </a:r>
            <a:r>
              <a:rPr sz="3850" spc="80" dirty="0">
                <a:solidFill>
                  <a:srgbClr val="EE220D"/>
                </a:solidFill>
                <a:latin typeface="Microsoft Sans Serif"/>
                <a:cs typeface="Microsoft Sans Serif"/>
              </a:rPr>
              <a:t>Mar</a:t>
            </a:r>
            <a:r>
              <a:rPr sz="3850" spc="-10" dirty="0">
                <a:solidFill>
                  <a:srgbClr val="EE220D"/>
                </a:solidFill>
                <a:latin typeface="Microsoft Sans Serif"/>
                <a:cs typeface="Microsoft Sans Serif"/>
              </a:rPr>
              <a:t>k</a:t>
            </a:r>
            <a:r>
              <a:rPr sz="3850" spc="114" dirty="0">
                <a:solidFill>
                  <a:srgbClr val="EE220D"/>
                </a:solidFill>
                <a:latin typeface="Microsoft Sans Serif"/>
                <a:cs typeface="Microsoft Sans Serif"/>
              </a:rPr>
              <a:t>er</a:t>
            </a:r>
            <a:r>
              <a:rPr sz="3850" spc="5" dirty="0">
                <a:solidFill>
                  <a:srgbClr val="EE220D"/>
                </a:solidFill>
                <a:latin typeface="Microsoft Sans Serif"/>
                <a:cs typeface="Microsoft Sans Serif"/>
              </a:rPr>
              <a:t> </a:t>
            </a:r>
            <a:r>
              <a:rPr sz="3850" spc="-375" dirty="0">
                <a:solidFill>
                  <a:srgbClr val="FFFFFF"/>
                </a:solidFill>
                <a:latin typeface="Microsoft Sans Serif"/>
                <a:cs typeface="Microsoft Sans Serif"/>
              </a:rPr>
              <a:t>=</a:t>
            </a:r>
            <a:r>
              <a:rPr sz="38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50" spc="-315" dirty="0">
                <a:solidFill>
                  <a:srgbClr val="FFFFFF"/>
                </a:solidFill>
                <a:latin typeface="Microsoft Sans Serif"/>
                <a:cs typeface="Microsoft Sans Serif"/>
              </a:rPr>
              <a:t>F</a:t>
            </a:r>
            <a:r>
              <a:rPr sz="385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ailed</a:t>
            </a:r>
            <a:r>
              <a:rPr sz="38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</a:t>
            </a:r>
            <a:endParaRPr sz="3850">
              <a:latin typeface="Microsoft Sans Serif"/>
              <a:cs typeface="Microsoft Sans Serif"/>
            </a:endParaRPr>
          </a:p>
          <a:p>
            <a:pPr marL="464184" marR="549275" indent="-452120">
              <a:lnSpc>
                <a:spcPct val="110600"/>
              </a:lnSpc>
              <a:spcBef>
                <a:spcPts val="1945"/>
              </a:spcBef>
              <a:buChar char="•"/>
              <a:tabLst>
                <a:tab pos="463550" algn="l"/>
                <a:tab pos="464820" algn="l"/>
              </a:tabLst>
            </a:pPr>
            <a:r>
              <a:rPr sz="38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</a:t>
            </a:r>
            <a:r>
              <a:rPr sz="385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5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Site</a:t>
            </a:r>
            <a:r>
              <a:rPr sz="385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50" spc="-125" dirty="0">
                <a:solidFill>
                  <a:srgbClr val="FFFFFF"/>
                </a:solidFill>
                <a:latin typeface="Microsoft Sans Serif"/>
                <a:cs typeface="Microsoft Sans Serif"/>
              </a:rPr>
              <a:t>KSC</a:t>
            </a:r>
            <a:r>
              <a:rPr sz="38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5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LC-39A</a:t>
            </a:r>
            <a:r>
              <a:rPr sz="385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5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has</a:t>
            </a:r>
            <a:r>
              <a:rPr sz="38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5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a </a:t>
            </a:r>
            <a:r>
              <a:rPr sz="3850" spc="-10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very</a:t>
            </a:r>
            <a:r>
              <a:rPr sz="38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50" spc="185" dirty="0">
                <a:solidFill>
                  <a:srgbClr val="FFFFFF"/>
                </a:solidFill>
                <a:latin typeface="Microsoft Sans Serif"/>
                <a:cs typeface="Microsoft Sans Serif"/>
              </a:rPr>
              <a:t>high</a:t>
            </a:r>
            <a:r>
              <a:rPr sz="38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5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</a:t>
            </a:r>
            <a:r>
              <a:rPr sz="38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Rate.</a:t>
            </a:r>
            <a:endParaRPr sz="3850">
              <a:latin typeface="Microsoft Sans Serif"/>
              <a:cs typeface="Microsoft Sans Serif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992932" y="2513394"/>
            <a:ext cx="7851798" cy="77484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76895" y="1061078"/>
            <a:ext cx="11619792" cy="1761872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3545934"/>
            <a:ext cx="6616700" cy="6538595"/>
          </a:xfrm>
          <a:prstGeom prst="rect">
            <a:avLst/>
          </a:prstGeom>
        </p:spPr>
        <p:txBody>
          <a:bodyPr vert="horz" wrap="square" lIns="0" tIns="22415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764"/>
              </a:spcBef>
            </a:pPr>
            <a:r>
              <a:rPr sz="2550" spc="100" dirty="0">
                <a:solidFill>
                  <a:srgbClr val="D5D5D5"/>
                </a:solidFill>
                <a:latin typeface="Microsoft Sans Serif"/>
                <a:cs typeface="Microsoft Sans Serif"/>
              </a:rPr>
              <a:t>Explanation:</a:t>
            </a:r>
            <a:endParaRPr sz="2550">
              <a:latin typeface="Microsoft Sans Serif"/>
              <a:cs typeface="Microsoft Sans Serif"/>
            </a:endParaRPr>
          </a:p>
          <a:p>
            <a:pPr marL="1200785" marR="5080" indent="-267335">
              <a:lnSpc>
                <a:spcPct val="110500"/>
              </a:lnSpc>
              <a:spcBef>
                <a:spcPts val="1165"/>
              </a:spcBef>
              <a:buChar char="•"/>
              <a:tabLst>
                <a:tab pos="1200785" algn="l"/>
                <a:tab pos="1201420" algn="l"/>
              </a:tabLst>
            </a:pPr>
            <a:r>
              <a:rPr sz="23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From </a:t>
            </a:r>
            <a:r>
              <a:rPr sz="23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23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visual </a:t>
            </a:r>
            <a:r>
              <a:rPr sz="23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analysis </a:t>
            </a:r>
            <a:r>
              <a:rPr sz="23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of </a:t>
            </a:r>
            <a:r>
              <a:rPr sz="23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23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 </a:t>
            </a:r>
            <a:r>
              <a:rPr sz="23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site</a:t>
            </a:r>
            <a:r>
              <a:rPr sz="2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-90" dirty="0">
                <a:solidFill>
                  <a:srgbClr val="FFFFFF"/>
                </a:solidFill>
                <a:latin typeface="Microsoft Sans Serif"/>
                <a:cs typeface="Microsoft Sans Serif"/>
              </a:rPr>
              <a:t>KSC</a:t>
            </a:r>
            <a:r>
              <a:rPr sz="2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LC-39A</a:t>
            </a:r>
            <a:r>
              <a:rPr sz="2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we</a:t>
            </a:r>
            <a:r>
              <a:rPr sz="2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can</a:t>
            </a:r>
            <a:r>
              <a:rPr sz="2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clearly</a:t>
            </a:r>
            <a:r>
              <a:rPr sz="2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dirty="0">
                <a:solidFill>
                  <a:srgbClr val="FFFFFF"/>
                </a:solidFill>
                <a:latin typeface="Microsoft Sans Serif"/>
                <a:cs typeface="Microsoft Sans Serif"/>
              </a:rPr>
              <a:t>see</a:t>
            </a:r>
            <a:r>
              <a:rPr sz="2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that </a:t>
            </a:r>
            <a:r>
              <a:rPr sz="2300" spc="-59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it</a:t>
            </a:r>
            <a:r>
              <a:rPr sz="2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is:</a:t>
            </a:r>
            <a:endParaRPr sz="2300">
              <a:latin typeface="Microsoft Sans Serif"/>
              <a:cs typeface="Microsoft Sans Serif"/>
            </a:endParaRPr>
          </a:p>
          <a:p>
            <a:pPr marL="1661795" lvl="1" indent="-267970">
              <a:lnSpc>
                <a:spcPct val="100000"/>
              </a:lnSpc>
              <a:spcBef>
                <a:spcPts val="1435"/>
              </a:spcBef>
              <a:buChar char="-"/>
              <a:tabLst>
                <a:tab pos="1661795" algn="l"/>
                <a:tab pos="1662430" algn="l"/>
              </a:tabLst>
            </a:pPr>
            <a:r>
              <a:rPr sz="23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relative</a:t>
            </a:r>
            <a:r>
              <a:rPr sz="23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close</a:t>
            </a:r>
            <a:r>
              <a:rPr sz="2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23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railway</a:t>
            </a:r>
            <a:r>
              <a:rPr sz="2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-55" dirty="0">
                <a:solidFill>
                  <a:srgbClr val="FFFFFF"/>
                </a:solidFill>
                <a:latin typeface="Microsoft Sans Serif"/>
                <a:cs typeface="Microsoft Sans Serif"/>
              </a:rPr>
              <a:t>(15.23</a:t>
            </a:r>
            <a:r>
              <a:rPr sz="23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km)</a:t>
            </a:r>
            <a:endParaRPr sz="2300">
              <a:latin typeface="Microsoft Sans Serif"/>
              <a:cs typeface="Microsoft Sans Serif"/>
            </a:endParaRPr>
          </a:p>
          <a:p>
            <a:pPr marL="1661795" lvl="1" indent="-267970">
              <a:lnSpc>
                <a:spcPct val="100000"/>
              </a:lnSpc>
              <a:spcBef>
                <a:spcPts val="1440"/>
              </a:spcBef>
              <a:buChar char="-"/>
              <a:tabLst>
                <a:tab pos="1661795" algn="l"/>
                <a:tab pos="1662430" algn="l"/>
              </a:tabLst>
            </a:pPr>
            <a:r>
              <a:rPr sz="23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relative</a:t>
            </a:r>
            <a:r>
              <a:rPr sz="23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close</a:t>
            </a:r>
            <a:r>
              <a:rPr sz="2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23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highway</a:t>
            </a:r>
            <a:r>
              <a:rPr sz="2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(20.28</a:t>
            </a:r>
            <a:r>
              <a:rPr sz="2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km)</a:t>
            </a:r>
            <a:endParaRPr sz="2300">
              <a:latin typeface="Microsoft Sans Serif"/>
              <a:cs typeface="Microsoft Sans Serif"/>
            </a:endParaRPr>
          </a:p>
          <a:p>
            <a:pPr marL="1661795" lvl="1" indent="-267970">
              <a:lnSpc>
                <a:spcPct val="100000"/>
              </a:lnSpc>
              <a:spcBef>
                <a:spcPts val="1440"/>
              </a:spcBef>
              <a:buChar char="-"/>
              <a:tabLst>
                <a:tab pos="1661795" algn="l"/>
                <a:tab pos="1662430" algn="l"/>
              </a:tabLst>
            </a:pPr>
            <a:r>
              <a:rPr sz="23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relative</a:t>
            </a:r>
            <a:r>
              <a:rPr sz="23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close</a:t>
            </a:r>
            <a:r>
              <a:rPr sz="23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23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coastline</a:t>
            </a:r>
            <a:r>
              <a:rPr sz="2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(14.99</a:t>
            </a:r>
            <a:r>
              <a:rPr sz="23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km)</a:t>
            </a:r>
            <a:endParaRPr sz="2300">
              <a:latin typeface="Microsoft Sans Serif"/>
              <a:cs typeface="Microsoft Sans Serif"/>
            </a:endParaRPr>
          </a:p>
          <a:p>
            <a:pPr marL="1200785" marR="722630" indent="-267335">
              <a:lnSpc>
                <a:spcPct val="110500"/>
              </a:lnSpc>
              <a:spcBef>
                <a:spcPts val="1145"/>
              </a:spcBef>
              <a:buChar char="•"/>
              <a:tabLst>
                <a:tab pos="1200785" algn="l"/>
                <a:tab pos="1201420" algn="l"/>
              </a:tabLst>
            </a:pPr>
            <a:r>
              <a:rPr sz="23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Also</a:t>
            </a:r>
            <a:r>
              <a:rPr sz="23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</a:t>
            </a:r>
            <a:r>
              <a:rPr sz="2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site</a:t>
            </a:r>
            <a:r>
              <a:rPr sz="2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-90" dirty="0">
                <a:solidFill>
                  <a:srgbClr val="FFFFFF"/>
                </a:solidFill>
                <a:latin typeface="Microsoft Sans Serif"/>
                <a:cs typeface="Microsoft Sans Serif"/>
              </a:rPr>
              <a:t>KSC</a:t>
            </a:r>
            <a:r>
              <a:rPr sz="2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LC-39A</a:t>
            </a:r>
            <a:r>
              <a:rPr sz="2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is </a:t>
            </a:r>
            <a:r>
              <a:rPr sz="2300" spc="-59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relative </a:t>
            </a:r>
            <a:r>
              <a:rPr sz="23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close </a:t>
            </a:r>
            <a:r>
              <a:rPr sz="230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to </a:t>
            </a:r>
            <a:r>
              <a:rPr sz="23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its closest </a:t>
            </a:r>
            <a:r>
              <a:rPr sz="23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city </a:t>
            </a:r>
            <a:r>
              <a:rPr sz="23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Titusville</a:t>
            </a:r>
            <a:r>
              <a:rPr sz="2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(16.32</a:t>
            </a:r>
            <a:r>
              <a:rPr sz="2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km).</a:t>
            </a:r>
            <a:endParaRPr sz="2300">
              <a:latin typeface="Microsoft Sans Serif"/>
              <a:cs typeface="Microsoft Sans Serif"/>
            </a:endParaRPr>
          </a:p>
          <a:p>
            <a:pPr marL="1200785" marR="432434" indent="-267335">
              <a:lnSpc>
                <a:spcPct val="110500"/>
              </a:lnSpc>
              <a:spcBef>
                <a:spcPts val="1150"/>
              </a:spcBef>
              <a:buChar char="•"/>
              <a:tabLst>
                <a:tab pos="1200785" algn="l"/>
                <a:tab pos="1201420" algn="l"/>
              </a:tabLst>
            </a:pPr>
            <a:r>
              <a:rPr sz="23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Failed</a:t>
            </a:r>
            <a:r>
              <a:rPr sz="23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rocket</a:t>
            </a:r>
            <a:r>
              <a:rPr sz="2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with</a:t>
            </a:r>
            <a:r>
              <a:rPr sz="2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its</a:t>
            </a:r>
            <a:r>
              <a:rPr sz="23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high</a:t>
            </a:r>
            <a:r>
              <a:rPr sz="2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speed</a:t>
            </a:r>
            <a:r>
              <a:rPr sz="2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can </a:t>
            </a:r>
            <a:r>
              <a:rPr sz="2300" spc="-59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cover </a:t>
            </a:r>
            <a:r>
              <a:rPr sz="23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distances </a:t>
            </a:r>
            <a:r>
              <a:rPr sz="23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like </a:t>
            </a:r>
            <a:r>
              <a:rPr sz="23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15-20 </a:t>
            </a:r>
            <a:r>
              <a:rPr sz="230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km </a:t>
            </a:r>
            <a:r>
              <a:rPr sz="23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in </a:t>
            </a:r>
            <a:r>
              <a:rPr sz="23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few </a:t>
            </a:r>
            <a:r>
              <a:rPr sz="2300" spc="-6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seconds. </a:t>
            </a:r>
            <a:r>
              <a:rPr sz="23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It </a:t>
            </a:r>
            <a:r>
              <a:rPr sz="23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could </a:t>
            </a:r>
            <a:r>
              <a:rPr sz="23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be </a:t>
            </a:r>
            <a:r>
              <a:rPr sz="23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potentially </a:t>
            </a:r>
            <a:r>
              <a:rPr sz="23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dangerous</a:t>
            </a:r>
            <a:r>
              <a:rPr sz="2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23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populated</a:t>
            </a:r>
            <a:r>
              <a:rPr sz="2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areas.</a:t>
            </a:r>
            <a:endParaRPr sz="230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583912" y="3560373"/>
            <a:ext cx="10265283" cy="670136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57609" y="3216236"/>
            <a:ext cx="15901839" cy="239837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21400" y="1055884"/>
            <a:ext cx="4906154" cy="67813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47722" y="3771319"/>
            <a:ext cx="5371564" cy="5361093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170484" y="2504308"/>
            <a:ext cx="6005830" cy="4940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3050" spc="130" dirty="0"/>
              <a:t>Project</a:t>
            </a:r>
            <a:r>
              <a:rPr sz="3050" spc="-80" dirty="0"/>
              <a:t> </a:t>
            </a:r>
            <a:r>
              <a:rPr sz="3050" spc="175" dirty="0"/>
              <a:t>background</a:t>
            </a:r>
            <a:r>
              <a:rPr sz="3050" spc="-80" dirty="0"/>
              <a:t> </a:t>
            </a:r>
            <a:r>
              <a:rPr sz="3050" spc="140" dirty="0"/>
              <a:t>and</a:t>
            </a:r>
            <a:r>
              <a:rPr sz="3050" spc="-80" dirty="0"/>
              <a:t> </a:t>
            </a:r>
            <a:r>
              <a:rPr sz="3050" spc="190" dirty="0"/>
              <a:t>context</a:t>
            </a:r>
            <a:endParaRPr sz="3050"/>
          </a:p>
        </p:txBody>
      </p:sp>
      <p:sp>
        <p:nvSpPr>
          <p:cNvPr id="5" name="object 5"/>
          <p:cNvSpPr txBox="1"/>
          <p:nvPr/>
        </p:nvSpPr>
        <p:spPr>
          <a:xfrm>
            <a:off x="7170484" y="3147181"/>
            <a:ext cx="11907520" cy="72739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766445" marR="40005">
              <a:lnSpc>
                <a:spcPct val="109400"/>
              </a:lnSpc>
              <a:spcBef>
                <a:spcPts val="95"/>
              </a:spcBef>
            </a:pPr>
            <a:r>
              <a:rPr sz="27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SpaceX </a:t>
            </a:r>
            <a:r>
              <a:rPr sz="27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is </a:t>
            </a:r>
            <a:r>
              <a:rPr sz="27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270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most </a:t>
            </a:r>
            <a:r>
              <a:rPr sz="27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successful </a:t>
            </a:r>
            <a:r>
              <a:rPr sz="27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company </a:t>
            </a:r>
            <a:r>
              <a:rPr sz="2700" spc="170" dirty="0">
                <a:solidFill>
                  <a:srgbClr val="FFFFFF"/>
                </a:solidFill>
                <a:latin typeface="Microsoft Sans Serif"/>
                <a:cs typeface="Microsoft Sans Serif"/>
              </a:rPr>
              <a:t>of </a:t>
            </a:r>
            <a:r>
              <a:rPr sz="27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the commercial </a:t>
            </a:r>
            <a:r>
              <a:rPr sz="27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space </a:t>
            </a:r>
            <a:r>
              <a:rPr sz="27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age,</a:t>
            </a:r>
            <a:r>
              <a:rPr sz="27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making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space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travel</a:t>
            </a:r>
            <a:r>
              <a:rPr sz="27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affordable.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company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advertises</a:t>
            </a:r>
            <a:r>
              <a:rPr sz="27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Falcon </a:t>
            </a:r>
            <a:r>
              <a:rPr sz="2700" spc="-7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90" dirty="0">
                <a:solidFill>
                  <a:srgbClr val="FFFFFF"/>
                </a:solidFill>
                <a:latin typeface="Microsoft Sans Serif"/>
                <a:cs typeface="Microsoft Sans Serif"/>
              </a:rPr>
              <a:t>9 </a:t>
            </a:r>
            <a:r>
              <a:rPr sz="27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rocket </a:t>
            </a:r>
            <a:r>
              <a:rPr sz="27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launches </a:t>
            </a:r>
            <a:r>
              <a:rPr sz="27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on </a:t>
            </a:r>
            <a:r>
              <a:rPr sz="27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its </a:t>
            </a:r>
            <a:r>
              <a:rPr sz="27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website, </a:t>
            </a:r>
            <a:r>
              <a:rPr sz="2700" spc="160" dirty="0">
                <a:solidFill>
                  <a:srgbClr val="FFFFFF"/>
                </a:solidFill>
                <a:latin typeface="Microsoft Sans Serif"/>
                <a:cs typeface="Microsoft Sans Serif"/>
              </a:rPr>
              <a:t>with </a:t>
            </a:r>
            <a:r>
              <a:rPr sz="27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a </a:t>
            </a:r>
            <a:r>
              <a:rPr sz="27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cost </a:t>
            </a:r>
            <a:r>
              <a:rPr sz="2700" spc="170" dirty="0">
                <a:solidFill>
                  <a:srgbClr val="FFFFFF"/>
                </a:solidFill>
                <a:latin typeface="Microsoft Sans Serif"/>
                <a:cs typeface="Microsoft Sans Serif"/>
              </a:rPr>
              <a:t>of </a:t>
            </a:r>
            <a:r>
              <a:rPr sz="27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62 </a:t>
            </a:r>
            <a:r>
              <a:rPr sz="270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million </a:t>
            </a:r>
            <a:r>
              <a:rPr sz="27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dollars; </a:t>
            </a:r>
            <a:r>
              <a:rPr sz="27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other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providers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cost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upward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70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165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million</a:t>
            </a:r>
            <a:r>
              <a:rPr sz="27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dollars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each,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70" dirty="0">
                <a:solidFill>
                  <a:srgbClr val="FFFFFF"/>
                </a:solidFill>
                <a:latin typeface="Microsoft Sans Serif"/>
                <a:cs typeface="Microsoft Sans Serif"/>
              </a:rPr>
              <a:t>much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70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2700" spc="-7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savings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is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because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SpaceX</a:t>
            </a:r>
            <a:r>
              <a:rPr sz="27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can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reuse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7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75" dirty="0">
                <a:solidFill>
                  <a:srgbClr val="FFFFFF"/>
                </a:solidFill>
                <a:latin typeface="Times New Roman"/>
                <a:cs typeface="Times New Roman"/>
              </a:rPr>
              <a:t>f</a:t>
            </a:r>
            <a:r>
              <a:rPr sz="27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irst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stage.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Therefore,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if</a:t>
            </a:r>
            <a:r>
              <a:rPr sz="27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we </a:t>
            </a:r>
            <a:r>
              <a:rPr sz="2700" spc="-70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can </a:t>
            </a:r>
            <a:r>
              <a:rPr sz="27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determine </a:t>
            </a:r>
            <a:r>
              <a:rPr sz="27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if </a:t>
            </a:r>
            <a:r>
              <a:rPr sz="27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2700" spc="75" dirty="0">
                <a:solidFill>
                  <a:srgbClr val="FFFFFF"/>
                </a:solidFill>
                <a:latin typeface="Times New Roman"/>
                <a:cs typeface="Times New Roman"/>
              </a:rPr>
              <a:t>f</a:t>
            </a:r>
            <a:r>
              <a:rPr sz="27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irst </a:t>
            </a:r>
            <a:r>
              <a:rPr sz="27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stage </a:t>
            </a:r>
            <a:r>
              <a:rPr sz="27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will </a:t>
            </a:r>
            <a:r>
              <a:rPr sz="27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land, </a:t>
            </a:r>
            <a:r>
              <a:rPr sz="27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we </a:t>
            </a:r>
            <a:r>
              <a:rPr sz="270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can </a:t>
            </a:r>
            <a:r>
              <a:rPr sz="27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determine </a:t>
            </a:r>
            <a:r>
              <a:rPr sz="27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the cost </a:t>
            </a:r>
            <a:r>
              <a:rPr sz="2700" spc="-70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70" dirty="0">
                <a:solidFill>
                  <a:srgbClr val="FFFFFF"/>
                </a:solidFill>
                <a:latin typeface="Microsoft Sans Serif"/>
                <a:cs typeface="Microsoft Sans Serif"/>
              </a:rPr>
              <a:t>of </a:t>
            </a:r>
            <a:r>
              <a:rPr sz="27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a </a:t>
            </a:r>
            <a:r>
              <a:rPr sz="27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launch. </a:t>
            </a:r>
            <a:r>
              <a:rPr sz="27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Based </a:t>
            </a:r>
            <a:r>
              <a:rPr sz="27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on </a:t>
            </a:r>
            <a:r>
              <a:rPr sz="270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public </a:t>
            </a:r>
            <a:r>
              <a:rPr sz="27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information </a:t>
            </a:r>
            <a:r>
              <a:rPr sz="270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and </a:t>
            </a:r>
            <a:r>
              <a:rPr sz="27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machine </a:t>
            </a:r>
            <a:r>
              <a:rPr sz="27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learning </a:t>
            </a:r>
            <a:r>
              <a:rPr sz="270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 models,</a:t>
            </a:r>
            <a:r>
              <a:rPr sz="27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we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are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going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80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predict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if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SpaceX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will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reuse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75" dirty="0">
                <a:solidFill>
                  <a:srgbClr val="FFFFFF"/>
                </a:solidFill>
                <a:latin typeface="Times New Roman"/>
                <a:cs typeface="Times New Roman"/>
              </a:rPr>
              <a:t>f</a:t>
            </a:r>
            <a:r>
              <a:rPr sz="27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irst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stage.</a:t>
            </a:r>
            <a:endParaRPr sz="27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3220"/>
              </a:spcBef>
            </a:pPr>
            <a:r>
              <a:rPr sz="3050" spc="125" dirty="0">
                <a:solidFill>
                  <a:srgbClr val="D5D5D5"/>
                </a:solidFill>
                <a:latin typeface="Microsoft Sans Serif"/>
                <a:cs typeface="Microsoft Sans Serif"/>
              </a:rPr>
              <a:t>Questions</a:t>
            </a:r>
            <a:r>
              <a:rPr sz="3050" spc="-9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050" spc="229" dirty="0">
                <a:solidFill>
                  <a:srgbClr val="D5D5D5"/>
                </a:solidFill>
                <a:latin typeface="Microsoft Sans Serif"/>
                <a:cs typeface="Microsoft Sans Serif"/>
              </a:rPr>
              <a:t>to</a:t>
            </a:r>
            <a:r>
              <a:rPr sz="3050" spc="-9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050" spc="165" dirty="0">
                <a:solidFill>
                  <a:srgbClr val="D5D5D5"/>
                </a:solidFill>
                <a:latin typeface="Microsoft Sans Serif"/>
                <a:cs typeface="Microsoft Sans Serif"/>
              </a:rPr>
              <a:t>be</a:t>
            </a:r>
            <a:r>
              <a:rPr sz="3050" spc="-9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050" spc="120" dirty="0">
                <a:solidFill>
                  <a:srgbClr val="D5D5D5"/>
                </a:solidFill>
                <a:latin typeface="Microsoft Sans Serif"/>
                <a:cs typeface="Microsoft Sans Serif"/>
              </a:rPr>
              <a:t>answered</a:t>
            </a:r>
            <a:endParaRPr sz="3050">
              <a:latin typeface="Microsoft Sans Serif"/>
              <a:cs typeface="Microsoft Sans Serif"/>
            </a:endParaRPr>
          </a:p>
          <a:p>
            <a:pPr marL="974090" indent="-208279">
              <a:lnSpc>
                <a:spcPct val="100000"/>
              </a:lnSpc>
              <a:spcBef>
                <a:spcPts val="1680"/>
              </a:spcBef>
              <a:buChar char="-"/>
              <a:tabLst>
                <a:tab pos="974725" algn="l"/>
              </a:tabLst>
            </a:pPr>
            <a:r>
              <a:rPr sz="27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How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do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variables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such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as</a:t>
            </a:r>
            <a:r>
              <a:rPr sz="27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payload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mass,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site,</a:t>
            </a:r>
            <a:r>
              <a:rPr sz="27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number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70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endParaRPr sz="2700">
              <a:latin typeface="Microsoft Sans Serif"/>
              <a:cs typeface="Microsoft Sans Serif"/>
            </a:endParaRPr>
          </a:p>
          <a:p>
            <a:pPr marL="766445">
              <a:lnSpc>
                <a:spcPct val="100000"/>
              </a:lnSpc>
              <a:spcBef>
                <a:spcPts val="305"/>
              </a:spcBef>
            </a:pPr>
            <a:r>
              <a:rPr sz="2700" spc="85" dirty="0">
                <a:solidFill>
                  <a:srgbClr val="FFFFFF"/>
                </a:solidFill>
                <a:latin typeface="Times New Roman"/>
                <a:cs typeface="Times New Roman"/>
              </a:rPr>
              <a:t>f</a:t>
            </a:r>
            <a:r>
              <a:rPr sz="27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lights,</a:t>
            </a:r>
            <a:r>
              <a:rPr sz="27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27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orbits</a:t>
            </a:r>
            <a:r>
              <a:rPr sz="27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affect</a:t>
            </a:r>
            <a:r>
              <a:rPr sz="27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7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</a:t>
            </a:r>
            <a:r>
              <a:rPr sz="27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70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27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7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75" dirty="0">
                <a:solidFill>
                  <a:srgbClr val="FFFFFF"/>
                </a:solidFill>
                <a:latin typeface="Times New Roman"/>
                <a:cs typeface="Times New Roman"/>
              </a:rPr>
              <a:t>f</a:t>
            </a:r>
            <a:r>
              <a:rPr sz="27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irst</a:t>
            </a:r>
            <a:r>
              <a:rPr sz="27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stage</a:t>
            </a:r>
            <a:r>
              <a:rPr sz="27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landing?</a:t>
            </a:r>
            <a:endParaRPr sz="2700">
              <a:latin typeface="Microsoft Sans Serif"/>
              <a:cs typeface="Microsoft Sans Serif"/>
            </a:endParaRPr>
          </a:p>
          <a:p>
            <a:pPr marL="974090" indent="-208279">
              <a:lnSpc>
                <a:spcPct val="100000"/>
              </a:lnSpc>
              <a:spcBef>
                <a:spcPts val="1670"/>
              </a:spcBef>
              <a:buChar char="-"/>
              <a:tabLst>
                <a:tab pos="974725" algn="l"/>
              </a:tabLst>
            </a:pPr>
            <a:r>
              <a:rPr sz="27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Does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7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rate</a:t>
            </a:r>
            <a:r>
              <a:rPr sz="27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70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27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successful</a:t>
            </a:r>
            <a:r>
              <a:rPr sz="27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landings</a:t>
            </a:r>
            <a:r>
              <a:rPr sz="27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increase</a:t>
            </a:r>
            <a:r>
              <a:rPr sz="27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over</a:t>
            </a:r>
            <a:r>
              <a:rPr sz="27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7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years?</a:t>
            </a:r>
            <a:endParaRPr sz="2700">
              <a:latin typeface="Microsoft Sans Serif"/>
              <a:cs typeface="Microsoft Sans Serif"/>
            </a:endParaRPr>
          </a:p>
          <a:p>
            <a:pPr marL="766445" marR="5080">
              <a:lnSpc>
                <a:spcPct val="109400"/>
              </a:lnSpc>
              <a:spcBef>
                <a:spcPts val="1365"/>
              </a:spcBef>
              <a:buChar char="-"/>
              <a:tabLst>
                <a:tab pos="974725" algn="l"/>
              </a:tabLst>
            </a:pPr>
            <a:r>
              <a:rPr sz="27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What</a:t>
            </a:r>
            <a:r>
              <a:rPr sz="27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is</a:t>
            </a:r>
            <a:r>
              <a:rPr sz="27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7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best</a:t>
            </a:r>
            <a:r>
              <a:rPr sz="27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algorithm</a:t>
            </a:r>
            <a:r>
              <a:rPr sz="27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that</a:t>
            </a:r>
            <a:r>
              <a:rPr sz="27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can</a:t>
            </a:r>
            <a:r>
              <a:rPr sz="27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be</a:t>
            </a:r>
            <a:r>
              <a:rPr sz="27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used</a:t>
            </a:r>
            <a:r>
              <a:rPr sz="27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for</a:t>
            </a:r>
            <a:r>
              <a:rPr sz="27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binary</a:t>
            </a:r>
            <a:r>
              <a:rPr sz="27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classi</a:t>
            </a:r>
            <a:r>
              <a:rPr sz="2700" spc="75" dirty="0">
                <a:solidFill>
                  <a:srgbClr val="FFFFFF"/>
                </a:solidFill>
                <a:latin typeface="Times New Roman"/>
                <a:cs typeface="Times New Roman"/>
              </a:rPr>
              <a:t>f</a:t>
            </a:r>
            <a:r>
              <a:rPr sz="27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ication </a:t>
            </a:r>
            <a:r>
              <a:rPr sz="2700" spc="-70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sz="27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this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case?</a:t>
            </a:r>
            <a:endParaRPr sz="27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99809" y="1050606"/>
            <a:ext cx="13173965" cy="68341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8156697"/>
            <a:ext cx="15871825" cy="2255520"/>
          </a:xfrm>
          <a:prstGeom prst="rect">
            <a:avLst/>
          </a:prstGeom>
        </p:spPr>
        <p:txBody>
          <a:bodyPr vert="horz" wrap="square" lIns="0" tIns="3136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470"/>
              </a:spcBef>
            </a:pPr>
            <a:r>
              <a:rPr sz="3800" spc="140" dirty="0">
                <a:solidFill>
                  <a:srgbClr val="D5D5D5"/>
                </a:solidFill>
                <a:latin typeface="Microsoft Sans Serif"/>
                <a:cs typeface="Microsoft Sans Serif"/>
              </a:rPr>
              <a:t>Explanation:</a:t>
            </a:r>
            <a:endParaRPr sz="3800">
              <a:latin typeface="Microsoft Sans Serif"/>
              <a:cs typeface="Microsoft Sans Serif"/>
            </a:endParaRPr>
          </a:p>
          <a:p>
            <a:pPr marL="1330325" marR="5080" indent="-396240">
              <a:lnSpc>
                <a:spcPct val="109100"/>
              </a:lnSpc>
              <a:spcBef>
                <a:spcPts val="1720"/>
              </a:spcBef>
              <a:buChar char="•"/>
              <a:tabLst>
                <a:tab pos="1329690" algn="l"/>
                <a:tab pos="1330960" algn="l"/>
              </a:tabLst>
            </a:pPr>
            <a:r>
              <a:rPr sz="34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chart</a:t>
            </a:r>
            <a:r>
              <a:rPr sz="3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clearly</a:t>
            </a:r>
            <a:r>
              <a:rPr sz="3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shows</a:t>
            </a:r>
            <a:r>
              <a:rPr sz="3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that</a:t>
            </a:r>
            <a:r>
              <a:rPr sz="3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185" dirty="0">
                <a:solidFill>
                  <a:srgbClr val="FFFFFF"/>
                </a:solidFill>
                <a:latin typeface="Microsoft Sans Serif"/>
                <a:cs typeface="Microsoft Sans Serif"/>
              </a:rPr>
              <a:t>from</a:t>
            </a:r>
            <a:r>
              <a:rPr sz="3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all</a:t>
            </a:r>
            <a:r>
              <a:rPr sz="3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sites,</a:t>
            </a:r>
            <a:r>
              <a:rPr sz="3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-125" dirty="0">
                <a:solidFill>
                  <a:srgbClr val="FFFFFF"/>
                </a:solidFill>
                <a:latin typeface="Microsoft Sans Serif"/>
                <a:cs typeface="Microsoft Sans Serif"/>
              </a:rPr>
              <a:t>KSC</a:t>
            </a:r>
            <a:r>
              <a:rPr sz="3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LC-39A</a:t>
            </a:r>
            <a:r>
              <a:rPr sz="3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has</a:t>
            </a:r>
            <a:r>
              <a:rPr sz="3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most </a:t>
            </a:r>
            <a:r>
              <a:rPr sz="3400" spc="-89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successful</a:t>
            </a:r>
            <a:r>
              <a:rPr sz="34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launches.</a:t>
            </a:r>
            <a:endParaRPr sz="340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2513012"/>
            <a:ext cx="17800505" cy="562515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66792" y="1055883"/>
            <a:ext cx="17835603" cy="838215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8156697"/>
            <a:ext cx="17392650" cy="2255520"/>
          </a:xfrm>
          <a:prstGeom prst="rect">
            <a:avLst/>
          </a:prstGeom>
        </p:spPr>
        <p:txBody>
          <a:bodyPr vert="horz" wrap="square" lIns="0" tIns="3136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470"/>
              </a:spcBef>
            </a:pPr>
            <a:r>
              <a:rPr sz="3800" spc="140" dirty="0">
                <a:solidFill>
                  <a:srgbClr val="D5D5D5"/>
                </a:solidFill>
                <a:latin typeface="Microsoft Sans Serif"/>
                <a:cs typeface="Microsoft Sans Serif"/>
              </a:rPr>
              <a:t>Explanation:</a:t>
            </a:r>
            <a:endParaRPr sz="3800">
              <a:latin typeface="Microsoft Sans Serif"/>
              <a:cs typeface="Microsoft Sans Serif"/>
            </a:endParaRPr>
          </a:p>
          <a:p>
            <a:pPr marL="1330325" marR="5080" indent="-396240">
              <a:lnSpc>
                <a:spcPct val="109100"/>
              </a:lnSpc>
              <a:spcBef>
                <a:spcPts val="1720"/>
              </a:spcBef>
              <a:buChar char="•"/>
              <a:tabLst>
                <a:tab pos="1329690" algn="l"/>
                <a:tab pos="1330960" algn="l"/>
              </a:tabLst>
            </a:pPr>
            <a:r>
              <a:rPr sz="3400" spc="-125" dirty="0">
                <a:solidFill>
                  <a:srgbClr val="FFFFFF"/>
                </a:solidFill>
                <a:latin typeface="Microsoft Sans Serif"/>
                <a:cs typeface="Microsoft Sans Serif"/>
              </a:rPr>
              <a:t>KSC</a:t>
            </a:r>
            <a:r>
              <a:rPr sz="3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LC-39A</a:t>
            </a:r>
            <a:r>
              <a:rPr sz="3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has</a:t>
            </a:r>
            <a:r>
              <a:rPr sz="3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highest</a:t>
            </a:r>
            <a:r>
              <a:rPr sz="3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</a:t>
            </a:r>
            <a:r>
              <a:rPr sz="3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</a:t>
            </a:r>
            <a:r>
              <a:rPr sz="3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rate</a:t>
            </a:r>
            <a:r>
              <a:rPr sz="3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(76.9%)</a:t>
            </a:r>
            <a:r>
              <a:rPr sz="3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185" dirty="0">
                <a:solidFill>
                  <a:srgbClr val="FFFFFF"/>
                </a:solidFill>
                <a:latin typeface="Microsoft Sans Serif"/>
                <a:cs typeface="Microsoft Sans Serif"/>
              </a:rPr>
              <a:t>with</a:t>
            </a:r>
            <a:r>
              <a:rPr sz="3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-55" dirty="0">
                <a:solidFill>
                  <a:srgbClr val="FFFFFF"/>
                </a:solidFill>
                <a:latin typeface="Microsoft Sans Serif"/>
                <a:cs typeface="Microsoft Sans Serif"/>
              </a:rPr>
              <a:t>10</a:t>
            </a:r>
            <a:r>
              <a:rPr sz="3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successful</a:t>
            </a:r>
            <a:r>
              <a:rPr sz="3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and </a:t>
            </a:r>
            <a:r>
              <a:rPr sz="3400" spc="-89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only</a:t>
            </a:r>
            <a:r>
              <a:rPr sz="34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160" dirty="0">
                <a:solidFill>
                  <a:srgbClr val="FFFFFF"/>
                </a:solidFill>
                <a:latin typeface="Microsoft Sans Serif"/>
                <a:cs typeface="Microsoft Sans Serif"/>
              </a:rPr>
              <a:t>3</a:t>
            </a:r>
            <a:r>
              <a:rPr sz="3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failed</a:t>
            </a:r>
            <a:r>
              <a:rPr sz="3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landings.</a:t>
            </a:r>
            <a:endParaRPr sz="340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2513012"/>
            <a:ext cx="17800505" cy="562515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07445" y="1068126"/>
            <a:ext cx="17757308" cy="81369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80980" y="3969830"/>
            <a:ext cx="3373754" cy="704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55" dirty="0"/>
              <a:t>E</a:t>
            </a:r>
            <a:r>
              <a:rPr spc="160" dirty="0"/>
              <a:t>xplan</a:t>
            </a:r>
            <a:r>
              <a:rPr spc="185" dirty="0"/>
              <a:t>a</a:t>
            </a:r>
            <a:r>
              <a:rPr spc="229" dirty="0"/>
              <a:t>tion: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102418" y="4901530"/>
            <a:ext cx="4720590" cy="40462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73075" marR="5080" indent="-461009">
              <a:lnSpc>
                <a:spcPct val="111300"/>
              </a:lnSpc>
              <a:spcBef>
                <a:spcPts val="100"/>
              </a:spcBef>
              <a:buChar char="•"/>
              <a:tabLst>
                <a:tab pos="473075" algn="l"/>
                <a:tab pos="473709" algn="l"/>
              </a:tabLst>
            </a:pPr>
            <a:r>
              <a:rPr sz="39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395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charts </a:t>
            </a:r>
            <a:r>
              <a:rPr sz="395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show </a:t>
            </a:r>
            <a:r>
              <a:rPr sz="395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80" dirty="0">
                <a:solidFill>
                  <a:srgbClr val="FFFFFF"/>
                </a:solidFill>
                <a:latin typeface="Microsoft Sans Serif"/>
                <a:cs typeface="Microsoft Sans Serif"/>
              </a:rPr>
              <a:t>that </a:t>
            </a:r>
            <a:r>
              <a:rPr sz="395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payloads </a:t>
            </a:r>
            <a:r>
              <a:rPr sz="395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65" dirty="0">
                <a:solidFill>
                  <a:srgbClr val="FFFFFF"/>
                </a:solidFill>
                <a:latin typeface="Microsoft Sans Serif"/>
                <a:cs typeface="Microsoft Sans Serif"/>
              </a:rPr>
              <a:t>between </a:t>
            </a:r>
            <a:r>
              <a:rPr sz="3950" spc="365" dirty="0">
                <a:solidFill>
                  <a:srgbClr val="FFFFFF"/>
                </a:solidFill>
                <a:latin typeface="Microsoft Sans Serif"/>
                <a:cs typeface="Microsoft Sans Serif"/>
              </a:rPr>
              <a:t>2000 </a:t>
            </a:r>
            <a:r>
              <a:rPr sz="3950" spc="3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395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295" dirty="0">
                <a:solidFill>
                  <a:srgbClr val="FFFFFF"/>
                </a:solidFill>
                <a:latin typeface="Microsoft Sans Serif"/>
                <a:cs typeface="Microsoft Sans Serif"/>
              </a:rPr>
              <a:t>5500</a:t>
            </a:r>
            <a:r>
              <a:rPr sz="395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kg</a:t>
            </a:r>
            <a:r>
              <a:rPr sz="395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have </a:t>
            </a:r>
            <a:r>
              <a:rPr sz="3950" spc="-10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395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highest </a:t>
            </a:r>
            <a:r>
              <a:rPr sz="395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</a:t>
            </a:r>
            <a:r>
              <a:rPr sz="395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rate.</a:t>
            </a:r>
            <a:endParaRPr sz="3950">
              <a:latin typeface="Microsoft Sans Serif"/>
              <a:cs typeface="Microsoft Sans Serif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957873" y="2515543"/>
            <a:ext cx="10820759" cy="3874227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957873" y="6493710"/>
            <a:ext cx="10819984" cy="386964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27156" y="3216236"/>
            <a:ext cx="10145743" cy="25647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03605" y="1050607"/>
            <a:ext cx="9346144" cy="83029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2362706"/>
            <a:ext cx="7668895" cy="7915909"/>
          </a:xfrm>
          <a:prstGeom prst="rect">
            <a:avLst/>
          </a:prstGeom>
        </p:spPr>
        <p:txBody>
          <a:bodyPr vert="horz" wrap="square" lIns="0" tIns="2832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230"/>
              </a:spcBef>
            </a:pPr>
            <a:r>
              <a:rPr sz="3350" spc="125" dirty="0">
                <a:solidFill>
                  <a:srgbClr val="D5D5D5"/>
                </a:solidFill>
                <a:latin typeface="Microsoft Sans Serif"/>
                <a:cs typeface="Microsoft Sans Serif"/>
              </a:rPr>
              <a:t>Explanation:</a:t>
            </a:r>
            <a:endParaRPr sz="3350">
              <a:latin typeface="Microsoft Sans Serif"/>
              <a:cs typeface="Microsoft Sans Serif"/>
            </a:endParaRPr>
          </a:p>
          <a:p>
            <a:pPr marL="1283970" marR="5080" indent="-350520">
              <a:lnSpc>
                <a:spcPct val="109900"/>
              </a:lnSpc>
              <a:spcBef>
                <a:spcPts val="1520"/>
              </a:spcBef>
              <a:buChar char="•"/>
              <a:tabLst>
                <a:tab pos="1283970" algn="l"/>
                <a:tab pos="1284605" algn="l"/>
              </a:tabLst>
            </a:pPr>
            <a:r>
              <a:rPr sz="30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Based</a:t>
            </a:r>
            <a:r>
              <a:rPr sz="30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on</a:t>
            </a:r>
            <a:r>
              <a:rPr sz="30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0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scores</a:t>
            </a:r>
            <a:r>
              <a:rPr sz="30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30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0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Test</a:t>
            </a:r>
            <a:r>
              <a:rPr sz="30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Set, </a:t>
            </a:r>
            <a:r>
              <a:rPr sz="3000" spc="-78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we </a:t>
            </a:r>
            <a:r>
              <a:rPr sz="300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can </a:t>
            </a:r>
            <a:r>
              <a:rPr sz="3000" spc="170" dirty="0">
                <a:solidFill>
                  <a:srgbClr val="FFFFFF"/>
                </a:solidFill>
                <a:latin typeface="Microsoft Sans Serif"/>
                <a:cs typeface="Microsoft Sans Serif"/>
              </a:rPr>
              <a:t>not </a:t>
            </a:r>
            <a:r>
              <a:rPr sz="30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con</a:t>
            </a:r>
            <a:r>
              <a:rPr sz="3000" spc="130" dirty="0">
                <a:solidFill>
                  <a:srgbClr val="FFFFFF"/>
                </a:solidFill>
                <a:latin typeface="Times New Roman"/>
                <a:cs typeface="Times New Roman"/>
              </a:rPr>
              <a:t>f</a:t>
            </a:r>
            <a:r>
              <a:rPr sz="30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irm </a:t>
            </a:r>
            <a:r>
              <a:rPr sz="300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which </a:t>
            </a:r>
            <a:r>
              <a:rPr sz="3000" spc="165" dirty="0">
                <a:solidFill>
                  <a:srgbClr val="FFFFFF"/>
                </a:solidFill>
                <a:latin typeface="Microsoft Sans Serif"/>
                <a:cs typeface="Microsoft Sans Serif"/>
              </a:rPr>
              <a:t>method </a:t>
            </a:r>
            <a:r>
              <a:rPr sz="3000" spc="1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performs</a:t>
            </a:r>
            <a:r>
              <a:rPr sz="30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best.</a:t>
            </a:r>
            <a:endParaRPr sz="3000">
              <a:latin typeface="Microsoft Sans Serif"/>
              <a:cs typeface="Microsoft Sans Serif"/>
            </a:endParaRPr>
          </a:p>
          <a:p>
            <a:pPr marL="1283970" marR="381000" indent="-350520">
              <a:lnSpc>
                <a:spcPct val="109900"/>
              </a:lnSpc>
              <a:spcBef>
                <a:spcPts val="1505"/>
              </a:spcBef>
              <a:buChar char="•"/>
              <a:tabLst>
                <a:tab pos="1283970" algn="l"/>
                <a:tab pos="1284605" algn="l"/>
              </a:tabLst>
            </a:pPr>
            <a:r>
              <a:rPr sz="30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Same</a:t>
            </a:r>
            <a:r>
              <a:rPr sz="30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Test</a:t>
            </a:r>
            <a:r>
              <a:rPr sz="30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Set</a:t>
            </a:r>
            <a:r>
              <a:rPr sz="30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scores</a:t>
            </a:r>
            <a:r>
              <a:rPr sz="30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may</a:t>
            </a:r>
            <a:r>
              <a:rPr sz="30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be</a:t>
            </a:r>
            <a:r>
              <a:rPr sz="30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due </a:t>
            </a:r>
            <a:r>
              <a:rPr sz="3000" spc="-78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190" dirty="0">
                <a:solidFill>
                  <a:srgbClr val="FFFFFF"/>
                </a:solidFill>
                <a:latin typeface="Microsoft Sans Serif"/>
                <a:cs typeface="Microsoft Sans Serif"/>
              </a:rPr>
              <a:t>to </a:t>
            </a:r>
            <a:r>
              <a:rPr sz="30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30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small </a:t>
            </a:r>
            <a:r>
              <a:rPr sz="30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test </a:t>
            </a:r>
            <a:r>
              <a:rPr sz="30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sample </a:t>
            </a:r>
            <a:r>
              <a:rPr sz="3000" dirty="0">
                <a:solidFill>
                  <a:srgbClr val="FFFFFF"/>
                </a:solidFill>
                <a:latin typeface="Microsoft Sans Serif"/>
                <a:cs typeface="Microsoft Sans Serif"/>
              </a:rPr>
              <a:t>size </a:t>
            </a:r>
            <a:r>
              <a:rPr sz="3000" spc="-114" dirty="0">
                <a:solidFill>
                  <a:srgbClr val="FFFFFF"/>
                </a:solidFill>
                <a:latin typeface="Microsoft Sans Serif"/>
                <a:cs typeface="Microsoft Sans Serif"/>
              </a:rPr>
              <a:t>(18 </a:t>
            </a:r>
            <a:r>
              <a:rPr sz="3000" spc="-1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samples).</a:t>
            </a:r>
            <a:r>
              <a:rPr sz="30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Therefore,</a:t>
            </a:r>
            <a:r>
              <a:rPr sz="30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we</a:t>
            </a:r>
            <a:r>
              <a:rPr sz="30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tested</a:t>
            </a:r>
            <a:r>
              <a:rPr sz="30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all </a:t>
            </a:r>
            <a:r>
              <a:rPr sz="3000" spc="-78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methods </a:t>
            </a:r>
            <a:r>
              <a:rPr sz="30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based </a:t>
            </a:r>
            <a:r>
              <a:rPr sz="30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on </a:t>
            </a:r>
            <a:r>
              <a:rPr sz="30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30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whole </a:t>
            </a:r>
            <a:r>
              <a:rPr sz="30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Dataset.</a:t>
            </a:r>
            <a:endParaRPr sz="3000">
              <a:latin typeface="Microsoft Sans Serif"/>
              <a:cs typeface="Microsoft Sans Serif"/>
            </a:endParaRPr>
          </a:p>
          <a:p>
            <a:pPr marL="1283970" marR="43180" indent="-350520">
              <a:lnSpc>
                <a:spcPct val="109900"/>
              </a:lnSpc>
              <a:spcBef>
                <a:spcPts val="1505"/>
              </a:spcBef>
              <a:buChar char="•"/>
              <a:tabLst>
                <a:tab pos="1283970" algn="l"/>
                <a:tab pos="1284605" algn="l"/>
              </a:tabLst>
            </a:pPr>
            <a:r>
              <a:rPr sz="30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30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scores </a:t>
            </a:r>
            <a:r>
              <a:rPr sz="300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of </a:t>
            </a:r>
            <a:r>
              <a:rPr sz="30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30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whole </a:t>
            </a:r>
            <a:r>
              <a:rPr sz="30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Dataset </a:t>
            </a:r>
            <a:r>
              <a:rPr sz="30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con</a:t>
            </a:r>
            <a:r>
              <a:rPr sz="3000" spc="130" dirty="0">
                <a:solidFill>
                  <a:srgbClr val="FFFFFF"/>
                </a:solidFill>
                <a:latin typeface="Times New Roman"/>
                <a:cs typeface="Times New Roman"/>
              </a:rPr>
              <a:t>f</a:t>
            </a:r>
            <a:r>
              <a:rPr sz="30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irm </a:t>
            </a:r>
            <a:r>
              <a:rPr sz="30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that </a:t>
            </a:r>
            <a:r>
              <a:rPr sz="30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30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best </a:t>
            </a:r>
            <a:r>
              <a:rPr sz="30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model </a:t>
            </a:r>
            <a:r>
              <a:rPr sz="30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is </a:t>
            </a:r>
            <a:r>
              <a:rPr sz="30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30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Decision </a:t>
            </a:r>
            <a:r>
              <a:rPr sz="30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Tree </a:t>
            </a:r>
            <a:r>
              <a:rPr sz="30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Model. </a:t>
            </a:r>
            <a:r>
              <a:rPr sz="3000" dirty="0">
                <a:solidFill>
                  <a:srgbClr val="FFFFFF"/>
                </a:solidFill>
                <a:latin typeface="Microsoft Sans Serif"/>
                <a:cs typeface="Microsoft Sans Serif"/>
              </a:rPr>
              <a:t>This </a:t>
            </a:r>
            <a:r>
              <a:rPr sz="30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model </a:t>
            </a:r>
            <a:r>
              <a:rPr sz="300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has</a:t>
            </a:r>
            <a:r>
              <a:rPr sz="30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170" dirty="0">
                <a:solidFill>
                  <a:srgbClr val="FFFFFF"/>
                </a:solidFill>
                <a:latin typeface="Microsoft Sans Serif"/>
                <a:cs typeface="Microsoft Sans Serif"/>
              </a:rPr>
              <a:t>not</a:t>
            </a:r>
            <a:r>
              <a:rPr sz="30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only</a:t>
            </a:r>
            <a:r>
              <a:rPr sz="30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higher</a:t>
            </a:r>
            <a:r>
              <a:rPr sz="30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scores,</a:t>
            </a:r>
            <a:r>
              <a:rPr sz="30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185" dirty="0">
                <a:solidFill>
                  <a:srgbClr val="FFFFFF"/>
                </a:solidFill>
                <a:latin typeface="Microsoft Sans Serif"/>
                <a:cs typeface="Microsoft Sans Serif"/>
              </a:rPr>
              <a:t>but</a:t>
            </a:r>
            <a:r>
              <a:rPr sz="30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also </a:t>
            </a:r>
            <a:r>
              <a:rPr sz="3000" spc="-78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0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highest</a:t>
            </a:r>
            <a:r>
              <a:rPr sz="30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accuracy.</a:t>
            </a:r>
            <a:endParaRPr sz="300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893972" y="3256679"/>
            <a:ext cx="6801600" cy="2094177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0293792" y="2580857"/>
            <a:ext cx="7897495" cy="5784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600" spc="114" dirty="0"/>
              <a:t>Scores</a:t>
            </a:r>
            <a:r>
              <a:rPr sz="3600" spc="-100" dirty="0"/>
              <a:t> </a:t>
            </a:r>
            <a:r>
              <a:rPr sz="3600" spc="165" dirty="0"/>
              <a:t>and</a:t>
            </a:r>
            <a:r>
              <a:rPr sz="3600" spc="-95" dirty="0"/>
              <a:t> </a:t>
            </a:r>
            <a:r>
              <a:rPr sz="3600" spc="190" dirty="0"/>
              <a:t>Accuracy</a:t>
            </a:r>
            <a:r>
              <a:rPr sz="3600" spc="-100" dirty="0"/>
              <a:t> </a:t>
            </a:r>
            <a:r>
              <a:rPr sz="3600" spc="260" dirty="0"/>
              <a:t>of</a:t>
            </a:r>
            <a:r>
              <a:rPr sz="3600" spc="-95" dirty="0"/>
              <a:t> </a:t>
            </a:r>
            <a:r>
              <a:rPr sz="3600" spc="210" dirty="0"/>
              <a:t>the</a:t>
            </a:r>
            <a:r>
              <a:rPr sz="3600" spc="-95" dirty="0"/>
              <a:t> </a:t>
            </a:r>
            <a:r>
              <a:rPr sz="3600" spc="20" dirty="0"/>
              <a:t>Test</a:t>
            </a:r>
            <a:r>
              <a:rPr sz="3600" spc="-100" dirty="0"/>
              <a:t> </a:t>
            </a:r>
            <a:r>
              <a:rPr sz="3600" spc="110" dirty="0"/>
              <a:t>Set</a:t>
            </a:r>
            <a:endParaRPr sz="3600"/>
          </a:p>
        </p:txBody>
      </p:sp>
      <p:sp>
        <p:nvSpPr>
          <p:cNvPr id="6" name="object 6"/>
          <p:cNvSpPr txBox="1"/>
          <p:nvPr/>
        </p:nvSpPr>
        <p:spPr>
          <a:xfrm>
            <a:off x="9539364" y="7379992"/>
            <a:ext cx="9406255" cy="5784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600" spc="114" dirty="0">
                <a:solidFill>
                  <a:srgbClr val="D5D5D5"/>
                </a:solidFill>
                <a:latin typeface="Microsoft Sans Serif"/>
                <a:cs typeface="Microsoft Sans Serif"/>
              </a:rPr>
              <a:t>Scores</a:t>
            </a:r>
            <a:r>
              <a:rPr sz="3600" spc="-10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600" spc="165" dirty="0">
                <a:solidFill>
                  <a:srgbClr val="D5D5D5"/>
                </a:solidFill>
                <a:latin typeface="Microsoft Sans Serif"/>
                <a:cs typeface="Microsoft Sans Serif"/>
              </a:rPr>
              <a:t>and</a:t>
            </a:r>
            <a:r>
              <a:rPr sz="3600" spc="-9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600" spc="190" dirty="0">
                <a:solidFill>
                  <a:srgbClr val="D5D5D5"/>
                </a:solidFill>
                <a:latin typeface="Microsoft Sans Serif"/>
                <a:cs typeface="Microsoft Sans Serif"/>
              </a:rPr>
              <a:t>Accuracy</a:t>
            </a:r>
            <a:r>
              <a:rPr sz="3600" spc="-9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600" spc="260" dirty="0">
                <a:solidFill>
                  <a:srgbClr val="D5D5D5"/>
                </a:solidFill>
                <a:latin typeface="Microsoft Sans Serif"/>
                <a:cs typeface="Microsoft Sans Serif"/>
              </a:rPr>
              <a:t>of</a:t>
            </a:r>
            <a:r>
              <a:rPr sz="3600" spc="-9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600" spc="210" dirty="0">
                <a:solidFill>
                  <a:srgbClr val="D5D5D5"/>
                </a:solidFill>
                <a:latin typeface="Microsoft Sans Serif"/>
                <a:cs typeface="Microsoft Sans Serif"/>
              </a:rPr>
              <a:t>the</a:t>
            </a:r>
            <a:r>
              <a:rPr sz="3600" spc="-9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600" spc="120" dirty="0">
                <a:solidFill>
                  <a:srgbClr val="D5D5D5"/>
                </a:solidFill>
                <a:latin typeface="Microsoft Sans Serif"/>
                <a:cs typeface="Microsoft Sans Serif"/>
              </a:rPr>
              <a:t>Entire</a:t>
            </a:r>
            <a:r>
              <a:rPr sz="3600" spc="-9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600" spc="85" dirty="0">
                <a:solidFill>
                  <a:srgbClr val="D5D5D5"/>
                </a:solidFill>
                <a:latin typeface="Microsoft Sans Serif"/>
                <a:cs typeface="Microsoft Sans Serif"/>
              </a:rPr>
              <a:t>Data</a:t>
            </a:r>
            <a:r>
              <a:rPr sz="3600" spc="-9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600" spc="110" dirty="0">
                <a:solidFill>
                  <a:srgbClr val="D5D5D5"/>
                </a:solidFill>
                <a:latin typeface="Microsoft Sans Serif"/>
                <a:cs typeface="Microsoft Sans Serif"/>
              </a:rPr>
              <a:t>Set</a:t>
            </a:r>
            <a:endParaRPr sz="3600">
              <a:latin typeface="Microsoft Sans Serif"/>
              <a:cs typeface="Microsoft Sans Serif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891375" y="8060811"/>
            <a:ext cx="6806785" cy="209417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43777" y="1050607"/>
            <a:ext cx="6862283" cy="68341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80980" y="2785768"/>
            <a:ext cx="2268855" cy="48005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950" spc="-220" dirty="0"/>
              <a:t>E</a:t>
            </a:r>
            <a:r>
              <a:rPr sz="2950" spc="120" dirty="0"/>
              <a:t>xplan</a:t>
            </a:r>
            <a:r>
              <a:rPr sz="2950" spc="140" dirty="0"/>
              <a:t>a</a:t>
            </a:r>
            <a:r>
              <a:rPr sz="2950" spc="165" dirty="0"/>
              <a:t>tion:</a:t>
            </a:r>
            <a:endParaRPr sz="2950"/>
          </a:p>
        </p:txBody>
      </p:sp>
      <p:sp>
        <p:nvSpPr>
          <p:cNvPr id="4" name="object 4"/>
          <p:cNvSpPr txBox="1"/>
          <p:nvPr/>
        </p:nvSpPr>
        <p:spPr>
          <a:xfrm>
            <a:off x="2102418" y="3410007"/>
            <a:ext cx="6713220" cy="17849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21310" marR="5080" indent="-309245">
              <a:lnSpc>
                <a:spcPct val="108900"/>
              </a:lnSpc>
              <a:spcBef>
                <a:spcPts val="100"/>
              </a:spcBef>
              <a:buChar char="•"/>
              <a:tabLst>
                <a:tab pos="321310" algn="l"/>
                <a:tab pos="321945" algn="l"/>
              </a:tabLst>
            </a:pPr>
            <a:r>
              <a:rPr sz="265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Examining </a:t>
            </a:r>
            <a:r>
              <a:rPr sz="26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265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confusion </a:t>
            </a:r>
            <a:r>
              <a:rPr sz="265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matrix, </a:t>
            </a:r>
            <a:r>
              <a:rPr sz="265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we </a:t>
            </a:r>
            <a:r>
              <a:rPr sz="2650" dirty="0">
                <a:solidFill>
                  <a:srgbClr val="FFFFFF"/>
                </a:solidFill>
                <a:latin typeface="Microsoft Sans Serif"/>
                <a:cs typeface="Microsoft Sans Serif"/>
              </a:rPr>
              <a:t>see </a:t>
            </a:r>
            <a:r>
              <a:rPr sz="2650" spc="-69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65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that </a:t>
            </a:r>
            <a:r>
              <a:rPr sz="265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logistic </a:t>
            </a:r>
            <a:r>
              <a:rPr sz="265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regression </a:t>
            </a:r>
            <a:r>
              <a:rPr sz="265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can </a:t>
            </a:r>
            <a:r>
              <a:rPr sz="265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distinguish </a:t>
            </a:r>
            <a:r>
              <a:rPr sz="265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65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between </a:t>
            </a:r>
            <a:r>
              <a:rPr sz="26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265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different </a:t>
            </a:r>
            <a:r>
              <a:rPr sz="26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classes. </a:t>
            </a:r>
            <a:r>
              <a:rPr sz="2650" spc="-60" dirty="0">
                <a:solidFill>
                  <a:srgbClr val="FFFFFF"/>
                </a:solidFill>
                <a:latin typeface="Microsoft Sans Serif"/>
                <a:cs typeface="Microsoft Sans Serif"/>
              </a:rPr>
              <a:t>We </a:t>
            </a:r>
            <a:r>
              <a:rPr sz="2650" dirty="0">
                <a:solidFill>
                  <a:srgbClr val="FFFFFF"/>
                </a:solidFill>
                <a:latin typeface="Microsoft Sans Serif"/>
                <a:cs typeface="Microsoft Sans Serif"/>
              </a:rPr>
              <a:t>see </a:t>
            </a:r>
            <a:r>
              <a:rPr sz="26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65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that</a:t>
            </a:r>
            <a:r>
              <a:rPr sz="265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6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65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65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major</a:t>
            </a:r>
            <a:r>
              <a:rPr sz="265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65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problem</a:t>
            </a:r>
            <a:r>
              <a:rPr sz="265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6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is</a:t>
            </a:r>
            <a:r>
              <a:rPr sz="265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65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false</a:t>
            </a:r>
            <a:r>
              <a:rPr sz="265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65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positives.</a:t>
            </a:r>
            <a:endParaRPr sz="2650">
              <a:latin typeface="Microsoft Sans Serif"/>
              <a:cs typeface="Microsoft Sans Serif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047287" y="2513012"/>
            <a:ext cx="8896943" cy="680495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932379" y="5711679"/>
            <a:ext cx="4183488" cy="361334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815782" y="1055884"/>
            <a:ext cx="4481329" cy="678136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7569060" y="2896549"/>
            <a:ext cx="11359515" cy="658240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0365" indent="-368300">
              <a:lnSpc>
                <a:spcPct val="100000"/>
              </a:lnSpc>
              <a:spcBef>
                <a:spcPts val="110"/>
              </a:spcBef>
              <a:buClr>
                <a:srgbClr val="FFFFFF"/>
              </a:buClr>
              <a:buChar char="•"/>
              <a:tabLst>
                <a:tab pos="380365" algn="l"/>
                <a:tab pos="381000" algn="l"/>
              </a:tabLst>
            </a:pPr>
            <a:r>
              <a:rPr sz="3150" spc="110" dirty="0">
                <a:solidFill>
                  <a:srgbClr val="D5D5D5"/>
                </a:solidFill>
                <a:latin typeface="Microsoft Sans Serif"/>
                <a:cs typeface="Microsoft Sans Serif"/>
              </a:rPr>
              <a:t>Decision</a:t>
            </a:r>
            <a:r>
              <a:rPr sz="3150" spc="-8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30" dirty="0">
                <a:solidFill>
                  <a:srgbClr val="D5D5D5"/>
                </a:solidFill>
                <a:latin typeface="Microsoft Sans Serif"/>
                <a:cs typeface="Microsoft Sans Serif"/>
              </a:rPr>
              <a:t>Tree</a:t>
            </a:r>
            <a:r>
              <a:rPr sz="3150" spc="-8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65" dirty="0">
                <a:solidFill>
                  <a:srgbClr val="D5D5D5"/>
                </a:solidFill>
                <a:latin typeface="Microsoft Sans Serif"/>
                <a:cs typeface="Microsoft Sans Serif"/>
              </a:rPr>
              <a:t>Model</a:t>
            </a:r>
            <a:r>
              <a:rPr sz="3150" spc="-8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60" dirty="0">
                <a:solidFill>
                  <a:srgbClr val="D5D5D5"/>
                </a:solidFill>
                <a:latin typeface="Microsoft Sans Serif"/>
                <a:cs typeface="Microsoft Sans Serif"/>
              </a:rPr>
              <a:t>is</a:t>
            </a:r>
            <a:r>
              <a:rPr sz="3150" spc="-8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80" dirty="0">
                <a:solidFill>
                  <a:srgbClr val="D5D5D5"/>
                </a:solidFill>
                <a:latin typeface="Microsoft Sans Serif"/>
                <a:cs typeface="Microsoft Sans Serif"/>
              </a:rPr>
              <a:t>the</a:t>
            </a:r>
            <a:r>
              <a:rPr sz="3150" spc="-8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55" dirty="0">
                <a:solidFill>
                  <a:srgbClr val="D5D5D5"/>
                </a:solidFill>
                <a:latin typeface="Microsoft Sans Serif"/>
                <a:cs typeface="Microsoft Sans Serif"/>
              </a:rPr>
              <a:t>best</a:t>
            </a:r>
            <a:r>
              <a:rPr sz="3150" spc="-8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80" dirty="0">
                <a:solidFill>
                  <a:srgbClr val="D5D5D5"/>
                </a:solidFill>
                <a:latin typeface="Microsoft Sans Serif"/>
                <a:cs typeface="Microsoft Sans Serif"/>
              </a:rPr>
              <a:t>algorithm</a:t>
            </a:r>
            <a:r>
              <a:rPr sz="3150" spc="-7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90" dirty="0">
                <a:solidFill>
                  <a:srgbClr val="D5D5D5"/>
                </a:solidFill>
                <a:latin typeface="Microsoft Sans Serif"/>
                <a:cs typeface="Microsoft Sans Serif"/>
              </a:rPr>
              <a:t>for</a:t>
            </a:r>
            <a:r>
              <a:rPr sz="3150" spc="-8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45" dirty="0">
                <a:solidFill>
                  <a:srgbClr val="D5D5D5"/>
                </a:solidFill>
                <a:latin typeface="Microsoft Sans Serif"/>
                <a:cs typeface="Microsoft Sans Serif"/>
              </a:rPr>
              <a:t>this</a:t>
            </a:r>
            <a:r>
              <a:rPr sz="3150" spc="-8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14" dirty="0">
                <a:solidFill>
                  <a:srgbClr val="D5D5D5"/>
                </a:solidFill>
                <a:latin typeface="Microsoft Sans Serif"/>
                <a:cs typeface="Microsoft Sans Serif"/>
              </a:rPr>
              <a:t>dataset.</a:t>
            </a:r>
            <a:endParaRPr sz="3150">
              <a:latin typeface="Microsoft Sans Serif"/>
              <a:cs typeface="Microsoft Sans Serif"/>
            </a:endParaRPr>
          </a:p>
          <a:p>
            <a:pPr marL="380365" marR="656590" indent="-368300">
              <a:lnSpc>
                <a:spcPct val="109100"/>
              </a:lnSpc>
              <a:spcBef>
                <a:spcPts val="2970"/>
              </a:spcBef>
              <a:buClr>
                <a:srgbClr val="FFFFFF"/>
              </a:buClr>
              <a:buChar char="•"/>
              <a:tabLst>
                <a:tab pos="380365" algn="l"/>
                <a:tab pos="381000" algn="l"/>
              </a:tabLst>
            </a:pPr>
            <a:r>
              <a:rPr sz="3150" spc="100" dirty="0">
                <a:solidFill>
                  <a:srgbClr val="D5D5D5"/>
                </a:solidFill>
                <a:latin typeface="Microsoft Sans Serif"/>
                <a:cs typeface="Microsoft Sans Serif"/>
              </a:rPr>
              <a:t>Launches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220" dirty="0">
                <a:solidFill>
                  <a:srgbClr val="D5D5D5"/>
                </a:solidFill>
                <a:latin typeface="Microsoft Sans Serif"/>
                <a:cs typeface="Microsoft Sans Serif"/>
              </a:rPr>
              <a:t>with</a:t>
            </a:r>
            <a:r>
              <a:rPr sz="3150" spc="-8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dirty="0">
                <a:solidFill>
                  <a:srgbClr val="D5D5D5"/>
                </a:solidFill>
                <a:latin typeface="Microsoft Sans Serif"/>
                <a:cs typeface="Microsoft Sans Serif"/>
              </a:rPr>
              <a:t>a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90" dirty="0">
                <a:solidFill>
                  <a:srgbClr val="D5D5D5"/>
                </a:solidFill>
                <a:latin typeface="Microsoft Sans Serif"/>
                <a:cs typeface="Microsoft Sans Serif"/>
              </a:rPr>
              <a:t>low</a:t>
            </a:r>
            <a:r>
              <a:rPr sz="3150" spc="-8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30" dirty="0">
                <a:solidFill>
                  <a:srgbClr val="D5D5D5"/>
                </a:solidFill>
                <a:latin typeface="Microsoft Sans Serif"/>
                <a:cs typeface="Microsoft Sans Serif"/>
              </a:rPr>
              <a:t>payload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60" dirty="0">
                <a:solidFill>
                  <a:srgbClr val="D5D5D5"/>
                </a:solidFill>
                <a:latin typeface="Microsoft Sans Serif"/>
                <a:cs typeface="Microsoft Sans Serif"/>
              </a:rPr>
              <a:t>mass</a:t>
            </a:r>
            <a:r>
              <a:rPr sz="3150" spc="-8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45" dirty="0">
                <a:solidFill>
                  <a:srgbClr val="D5D5D5"/>
                </a:solidFill>
                <a:latin typeface="Microsoft Sans Serif"/>
                <a:cs typeface="Microsoft Sans Serif"/>
              </a:rPr>
              <a:t>show</a:t>
            </a:r>
            <a:r>
              <a:rPr sz="3150" spc="-8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200" dirty="0">
                <a:solidFill>
                  <a:srgbClr val="D5D5D5"/>
                </a:solidFill>
                <a:latin typeface="Microsoft Sans Serif"/>
                <a:cs typeface="Microsoft Sans Serif"/>
              </a:rPr>
              <a:t>better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14" dirty="0">
                <a:solidFill>
                  <a:srgbClr val="D5D5D5"/>
                </a:solidFill>
                <a:latin typeface="Microsoft Sans Serif"/>
                <a:cs typeface="Microsoft Sans Serif"/>
              </a:rPr>
              <a:t>results </a:t>
            </a:r>
            <a:r>
              <a:rPr sz="3150" spc="-819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55" dirty="0">
                <a:solidFill>
                  <a:srgbClr val="D5D5D5"/>
                </a:solidFill>
                <a:latin typeface="Microsoft Sans Serif"/>
                <a:cs typeface="Microsoft Sans Serif"/>
              </a:rPr>
              <a:t>than</a:t>
            </a:r>
            <a:r>
              <a:rPr sz="3150" spc="-9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20" dirty="0">
                <a:solidFill>
                  <a:srgbClr val="D5D5D5"/>
                </a:solidFill>
                <a:latin typeface="Microsoft Sans Serif"/>
                <a:cs typeface="Microsoft Sans Serif"/>
              </a:rPr>
              <a:t>launches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220" dirty="0">
                <a:solidFill>
                  <a:srgbClr val="D5D5D5"/>
                </a:solidFill>
                <a:latin typeface="Microsoft Sans Serif"/>
                <a:cs typeface="Microsoft Sans Serif"/>
              </a:rPr>
              <a:t>with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dirty="0">
                <a:solidFill>
                  <a:srgbClr val="D5D5D5"/>
                </a:solidFill>
                <a:latin typeface="Microsoft Sans Serif"/>
                <a:cs typeface="Microsoft Sans Serif"/>
              </a:rPr>
              <a:t>a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40" dirty="0">
                <a:solidFill>
                  <a:srgbClr val="D5D5D5"/>
                </a:solidFill>
                <a:latin typeface="Microsoft Sans Serif"/>
                <a:cs typeface="Microsoft Sans Serif"/>
              </a:rPr>
              <a:t>larger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30" dirty="0">
                <a:solidFill>
                  <a:srgbClr val="D5D5D5"/>
                </a:solidFill>
                <a:latin typeface="Microsoft Sans Serif"/>
                <a:cs typeface="Microsoft Sans Serif"/>
              </a:rPr>
              <a:t>payload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55" dirty="0">
                <a:solidFill>
                  <a:srgbClr val="D5D5D5"/>
                </a:solidFill>
                <a:latin typeface="Microsoft Sans Serif"/>
                <a:cs typeface="Microsoft Sans Serif"/>
              </a:rPr>
              <a:t>mass.</a:t>
            </a:r>
            <a:endParaRPr sz="3150">
              <a:latin typeface="Microsoft Sans Serif"/>
              <a:cs typeface="Microsoft Sans Serif"/>
            </a:endParaRPr>
          </a:p>
          <a:p>
            <a:pPr marL="380365" marR="431800" indent="-368300">
              <a:lnSpc>
                <a:spcPct val="109100"/>
              </a:lnSpc>
              <a:spcBef>
                <a:spcPts val="2970"/>
              </a:spcBef>
              <a:buClr>
                <a:srgbClr val="FFFFFF"/>
              </a:buClr>
              <a:buChar char="•"/>
              <a:tabLst>
                <a:tab pos="380365" algn="l"/>
                <a:tab pos="381000" algn="l"/>
              </a:tabLst>
            </a:pPr>
            <a:r>
              <a:rPr sz="3150" spc="155" dirty="0">
                <a:solidFill>
                  <a:srgbClr val="D5D5D5"/>
                </a:solidFill>
                <a:latin typeface="Microsoft Sans Serif"/>
                <a:cs typeface="Microsoft Sans Serif"/>
              </a:rPr>
              <a:t>Most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220" dirty="0">
                <a:solidFill>
                  <a:srgbClr val="D5D5D5"/>
                </a:solidFill>
                <a:latin typeface="Microsoft Sans Serif"/>
                <a:cs typeface="Microsoft Sans Serif"/>
              </a:rPr>
              <a:t>of</a:t>
            </a:r>
            <a:r>
              <a:rPr sz="3150" spc="-8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45" dirty="0">
                <a:solidFill>
                  <a:srgbClr val="D5D5D5"/>
                </a:solidFill>
                <a:latin typeface="Microsoft Sans Serif"/>
                <a:cs typeface="Microsoft Sans Serif"/>
              </a:rPr>
              <a:t>launch</a:t>
            </a:r>
            <a:r>
              <a:rPr sz="3150" spc="-8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95" dirty="0">
                <a:solidFill>
                  <a:srgbClr val="D5D5D5"/>
                </a:solidFill>
                <a:latin typeface="Microsoft Sans Serif"/>
                <a:cs typeface="Microsoft Sans Serif"/>
              </a:rPr>
              <a:t>sites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85" dirty="0">
                <a:solidFill>
                  <a:srgbClr val="D5D5D5"/>
                </a:solidFill>
                <a:latin typeface="Microsoft Sans Serif"/>
                <a:cs typeface="Microsoft Sans Serif"/>
              </a:rPr>
              <a:t>are</a:t>
            </a:r>
            <a:r>
              <a:rPr sz="3150" spc="-8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50" dirty="0">
                <a:solidFill>
                  <a:srgbClr val="D5D5D5"/>
                </a:solidFill>
                <a:latin typeface="Microsoft Sans Serif"/>
                <a:cs typeface="Microsoft Sans Serif"/>
              </a:rPr>
              <a:t>in</a:t>
            </a:r>
            <a:r>
              <a:rPr sz="3150" spc="-8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85" dirty="0">
                <a:solidFill>
                  <a:srgbClr val="D5D5D5"/>
                </a:solidFill>
                <a:latin typeface="Microsoft Sans Serif"/>
                <a:cs typeface="Microsoft Sans Serif"/>
              </a:rPr>
              <a:t>proximity</a:t>
            </a:r>
            <a:r>
              <a:rPr sz="3150" spc="-8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235" dirty="0">
                <a:solidFill>
                  <a:srgbClr val="D5D5D5"/>
                </a:solidFill>
                <a:latin typeface="Microsoft Sans Serif"/>
                <a:cs typeface="Microsoft Sans Serif"/>
              </a:rPr>
              <a:t>to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80" dirty="0">
                <a:solidFill>
                  <a:srgbClr val="D5D5D5"/>
                </a:solidFill>
                <a:latin typeface="Microsoft Sans Serif"/>
                <a:cs typeface="Microsoft Sans Serif"/>
              </a:rPr>
              <a:t>the</a:t>
            </a:r>
            <a:r>
              <a:rPr sz="3150" spc="-8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14" dirty="0">
                <a:solidFill>
                  <a:srgbClr val="D5D5D5"/>
                </a:solidFill>
                <a:latin typeface="Microsoft Sans Serif"/>
                <a:cs typeface="Microsoft Sans Serif"/>
              </a:rPr>
              <a:t>Equator</a:t>
            </a:r>
            <a:r>
              <a:rPr sz="3150" spc="-8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30" dirty="0">
                <a:solidFill>
                  <a:srgbClr val="D5D5D5"/>
                </a:solidFill>
                <a:latin typeface="Microsoft Sans Serif"/>
                <a:cs typeface="Microsoft Sans Serif"/>
              </a:rPr>
              <a:t>line </a:t>
            </a:r>
            <a:r>
              <a:rPr sz="3150" spc="-82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40" dirty="0">
                <a:solidFill>
                  <a:srgbClr val="D5D5D5"/>
                </a:solidFill>
                <a:latin typeface="Microsoft Sans Serif"/>
                <a:cs typeface="Microsoft Sans Serif"/>
              </a:rPr>
              <a:t>and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90" dirty="0">
                <a:solidFill>
                  <a:srgbClr val="D5D5D5"/>
                </a:solidFill>
                <a:latin typeface="Microsoft Sans Serif"/>
                <a:cs typeface="Microsoft Sans Serif"/>
              </a:rPr>
              <a:t>all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80" dirty="0">
                <a:solidFill>
                  <a:srgbClr val="D5D5D5"/>
                </a:solidFill>
                <a:latin typeface="Microsoft Sans Serif"/>
                <a:cs typeface="Microsoft Sans Serif"/>
              </a:rPr>
              <a:t>the</a:t>
            </a:r>
            <a:r>
              <a:rPr sz="3150" spc="-8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95" dirty="0">
                <a:solidFill>
                  <a:srgbClr val="D5D5D5"/>
                </a:solidFill>
                <a:latin typeface="Microsoft Sans Serif"/>
                <a:cs typeface="Microsoft Sans Serif"/>
              </a:rPr>
              <a:t>sites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85" dirty="0">
                <a:solidFill>
                  <a:srgbClr val="D5D5D5"/>
                </a:solidFill>
                <a:latin typeface="Microsoft Sans Serif"/>
                <a:cs typeface="Microsoft Sans Serif"/>
              </a:rPr>
              <a:t>are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50" dirty="0">
                <a:solidFill>
                  <a:srgbClr val="D5D5D5"/>
                </a:solidFill>
                <a:latin typeface="Microsoft Sans Serif"/>
                <a:cs typeface="Microsoft Sans Serif"/>
              </a:rPr>
              <a:t>in</a:t>
            </a:r>
            <a:r>
              <a:rPr sz="3150" spc="-8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45" dirty="0">
                <a:solidFill>
                  <a:srgbClr val="D5D5D5"/>
                </a:solidFill>
                <a:latin typeface="Microsoft Sans Serif"/>
                <a:cs typeface="Microsoft Sans Serif"/>
              </a:rPr>
              <a:t>very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25" dirty="0">
                <a:solidFill>
                  <a:srgbClr val="D5D5D5"/>
                </a:solidFill>
                <a:latin typeface="Microsoft Sans Serif"/>
                <a:cs typeface="Microsoft Sans Serif"/>
              </a:rPr>
              <a:t>close</a:t>
            </a:r>
            <a:r>
              <a:rPr sz="3150" spc="-8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85" dirty="0">
                <a:solidFill>
                  <a:srgbClr val="D5D5D5"/>
                </a:solidFill>
                <a:latin typeface="Microsoft Sans Serif"/>
                <a:cs typeface="Microsoft Sans Serif"/>
              </a:rPr>
              <a:t>proximity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235" dirty="0">
                <a:solidFill>
                  <a:srgbClr val="D5D5D5"/>
                </a:solidFill>
                <a:latin typeface="Microsoft Sans Serif"/>
                <a:cs typeface="Microsoft Sans Serif"/>
              </a:rPr>
              <a:t>to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80" dirty="0">
                <a:solidFill>
                  <a:srgbClr val="D5D5D5"/>
                </a:solidFill>
                <a:latin typeface="Microsoft Sans Serif"/>
                <a:cs typeface="Microsoft Sans Serif"/>
              </a:rPr>
              <a:t>the</a:t>
            </a:r>
            <a:r>
              <a:rPr sz="3150" spc="-8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20" dirty="0">
                <a:solidFill>
                  <a:srgbClr val="D5D5D5"/>
                </a:solidFill>
                <a:latin typeface="Microsoft Sans Serif"/>
                <a:cs typeface="Microsoft Sans Serif"/>
              </a:rPr>
              <a:t>coast.</a:t>
            </a:r>
            <a:endParaRPr sz="3150">
              <a:latin typeface="Microsoft Sans Serif"/>
              <a:cs typeface="Microsoft Sans Serif"/>
            </a:endParaRPr>
          </a:p>
          <a:p>
            <a:pPr marL="380365" indent="-368300">
              <a:lnSpc>
                <a:spcPct val="100000"/>
              </a:lnSpc>
              <a:spcBef>
                <a:spcPts val="3315"/>
              </a:spcBef>
              <a:buClr>
                <a:srgbClr val="FFFFFF"/>
              </a:buClr>
              <a:buChar char="•"/>
              <a:tabLst>
                <a:tab pos="380365" algn="l"/>
                <a:tab pos="381000" algn="l"/>
              </a:tabLst>
            </a:pPr>
            <a:r>
              <a:rPr sz="3150" spc="55" dirty="0">
                <a:solidFill>
                  <a:srgbClr val="D5D5D5"/>
                </a:solidFill>
                <a:latin typeface="Microsoft Sans Serif"/>
                <a:cs typeface="Microsoft Sans Serif"/>
              </a:rPr>
              <a:t>The</a:t>
            </a:r>
            <a:r>
              <a:rPr sz="3150" spc="-9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00" dirty="0">
                <a:solidFill>
                  <a:srgbClr val="D5D5D5"/>
                </a:solidFill>
                <a:latin typeface="Microsoft Sans Serif"/>
                <a:cs typeface="Microsoft Sans Serif"/>
              </a:rPr>
              <a:t>success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35" dirty="0">
                <a:solidFill>
                  <a:srgbClr val="D5D5D5"/>
                </a:solidFill>
                <a:latin typeface="Microsoft Sans Serif"/>
                <a:cs typeface="Microsoft Sans Serif"/>
              </a:rPr>
              <a:t>rate</a:t>
            </a:r>
            <a:r>
              <a:rPr sz="3150" spc="-9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220" dirty="0">
                <a:solidFill>
                  <a:srgbClr val="D5D5D5"/>
                </a:solidFill>
                <a:latin typeface="Microsoft Sans Serif"/>
                <a:cs typeface="Microsoft Sans Serif"/>
              </a:rPr>
              <a:t>of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20" dirty="0">
                <a:solidFill>
                  <a:srgbClr val="D5D5D5"/>
                </a:solidFill>
                <a:latin typeface="Microsoft Sans Serif"/>
                <a:cs typeface="Microsoft Sans Serif"/>
              </a:rPr>
              <a:t>launches</a:t>
            </a:r>
            <a:r>
              <a:rPr sz="3150" spc="-9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95" dirty="0">
                <a:solidFill>
                  <a:srgbClr val="D5D5D5"/>
                </a:solidFill>
                <a:latin typeface="Microsoft Sans Serif"/>
                <a:cs typeface="Microsoft Sans Serif"/>
              </a:rPr>
              <a:t>increases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30" dirty="0">
                <a:solidFill>
                  <a:srgbClr val="D5D5D5"/>
                </a:solidFill>
                <a:latin typeface="Microsoft Sans Serif"/>
                <a:cs typeface="Microsoft Sans Serif"/>
              </a:rPr>
              <a:t>over</a:t>
            </a:r>
            <a:r>
              <a:rPr sz="3150" spc="-9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80" dirty="0">
                <a:solidFill>
                  <a:srgbClr val="D5D5D5"/>
                </a:solidFill>
                <a:latin typeface="Microsoft Sans Serif"/>
                <a:cs typeface="Microsoft Sans Serif"/>
              </a:rPr>
              <a:t>the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70" dirty="0">
                <a:solidFill>
                  <a:srgbClr val="D5D5D5"/>
                </a:solidFill>
                <a:latin typeface="Microsoft Sans Serif"/>
                <a:cs typeface="Microsoft Sans Serif"/>
              </a:rPr>
              <a:t>years.</a:t>
            </a:r>
            <a:endParaRPr sz="3150">
              <a:latin typeface="Microsoft Sans Serif"/>
              <a:cs typeface="Microsoft Sans Serif"/>
            </a:endParaRPr>
          </a:p>
          <a:p>
            <a:pPr marL="380365" marR="113030" indent="-368300">
              <a:lnSpc>
                <a:spcPct val="109100"/>
              </a:lnSpc>
              <a:spcBef>
                <a:spcPts val="2970"/>
              </a:spcBef>
              <a:buClr>
                <a:srgbClr val="FFFFFF"/>
              </a:buClr>
              <a:buChar char="•"/>
              <a:tabLst>
                <a:tab pos="380365" algn="l"/>
                <a:tab pos="381000" algn="l"/>
              </a:tabLst>
            </a:pPr>
            <a:r>
              <a:rPr sz="3150" spc="-50" dirty="0">
                <a:solidFill>
                  <a:srgbClr val="D5D5D5"/>
                </a:solidFill>
                <a:latin typeface="Microsoft Sans Serif"/>
                <a:cs typeface="Microsoft Sans Serif"/>
              </a:rPr>
              <a:t>KSC</a:t>
            </a:r>
            <a:r>
              <a:rPr sz="3150" spc="-9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95" dirty="0">
                <a:solidFill>
                  <a:srgbClr val="D5D5D5"/>
                </a:solidFill>
                <a:latin typeface="Microsoft Sans Serif"/>
                <a:cs typeface="Microsoft Sans Serif"/>
              </a:rPr>
              <a:t>LC-39A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50" dirty="0">
                <a:solidFill>
                  <a:srgbClr val="D5D5D5"/>
                </a:solidFill>
                <a:latin typeface="Microsoft Sans Serif"/>
                <a:cs typeface="Microsoft Sans Serif"/>
              </a:rPr>
              <a:t>has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80" dirty="0">
                <a:solidFill>
                  <a:srgbClr val="D5D5D5"/>
                </a:solidFill>
                <a:latin typeface="Microsoft Sans Serif"/>
                <a:cs typeface="Microsoft Sans Serif"/>
              </a:rPr>
              <a:t>the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55" dirty="0">
                <a:solidFill>
                  <a:srgbClr val="D5D5D5"/>
                </a:solidFill>
                <a:latin typeface="Microsoft Sans Serif"/>
                <a:cs typeface="Microsoft Sans Serif"/>
              </a:rPr>
              <a:t>highest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00" dirty="0">
                <a:solidFill>
                  <a:srgbClr val="D5D5D5"/>
                </a:solidFill>
                <a:latin typeface="Microsoft Sans Serif"/>
                <a:cs typeface="Microsoft Sans Serif"/>
              </a:rPr>
              <a:t>success</a:t>
            </a:r>
            <a:r>
              <a:rPr sz="3150" spc="-9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35" dirty="0">
                <a:solidFill>
                  <a:srgbClr val="D5D5D5"/>
                </a:solidFill>
                <a:latin typeface="Microsoft Sans Serif"/>
                <a:cs typeface="Microsoft Sans Serif"/>
              </a:rPr>
              <a:t>rate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220" dirty="0">
                <a:solidFill>
                  <a:srgbClr val="D5D5D5"/>
                </a:solidFill>
                <a:latin typeface="Microsoft Sans Serif"/>
                <a:cs typeface="Microsoft Sans Serif"/>
              </a:rPr>
              <a:t>of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80" dirty="0">
                <a:solidFill>
                  <a:srgbClr val="D5D5D5"/>
                </a:solidFill>
                <a:latin typeface="Microsoft Sans Serif"/>
                <a:cs typeface="Microsoft Sans Serif"/>
              </a:rPr>
              <a:t>the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20" dirty="0">
                <a:solidFill>
                  <a:srgbClr val="D5D5D5"/>
                </a:solidFill>
                <a:latin typeface="Microsoft Sans Serif"/>
                <a:cs typeface="Microsoft Sans Serif"/>
              </a:rPr>
              <a:t>launches </a:t>
            </a:r>
            <a:r>
              <a:rPr sz="3150" spc="-819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220" dirty="0">
                <a:solidFill>
                  <a:srgbClr val="D5D5D5"/>
                </a:solidFill>
                <a:latin typeface="Microsoft Sans Serif"/>
                <a:cs typeface="Microsoft Sans Serif"/>
              </a:rPr>
              <a:t>from</a:t>
            </a:r>
            <a:r>
              <a:rPr sz="3150" spc="-9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90" dirty="0">
                <a:solidFill>
                  <a:srgbClr val="D5D5D5"/>
                </a:solidFill>
                <a:latin typeface="Microsoft Sans Serif"/>
                <a:cs typeface="Microsoft Sans Serif"/>
              </a:rPr>
              <a:t>all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80" dirty="0">
                <a:solidFill>
                  <a:srgbClr val="D5D5D5"/>
                </a:solidFill>
                <a:latin typeface="Microsoft Sans Serif"/>
                <a:cs typeface="Microsoft Sans Serif"/>
              </a:rPr>
              <a:t>the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85" dirty="0">
                <a:solidFill>
                  <a:srgbClr val="D5D5D5"/>
                </a:solidFill>
                <a:latin typeface="Microsoft Sans Serif"/>
                <a:cs typeface="Microsoft Sans Serif"/>
              </a:rPr>
              <a:t>sites.</a:t>
            </a:r>
            <a:endParaRPr sz="3150">
              <a:latin typeface="Microsoft Sans Serif"/>
              <a:cs typeface="Microsoft Sans Serif"/>
            </a:endParaRPr>
          </a:p>
          <a:p>
            <a:pPr marL="380365" indent="-368300">
              <a:lnSpc>
                <a:spcPct val="100000"/>
              </a:lnSpc>
              <a:spcBef>
                <a:spcPts val="3310"/>
              </a:spcBef>
              <a:buClr>
                <a:srgbClr val="FFFFFF"/>
              </a:buClr>
              <a:buChar char="•"/>
              <a:tabLst>
                <a:tab pos="380365" algn="l"/>
                <a:tab pos="381000" algn="l"/>
              </a:tabLst>
            </a:pPr>
            <a:r>
              <a:rPr sz="3150" spc="215" dirty="0">
                <a:solidFill>
                  <a:srgbClr val="D5D5D5"/>
                </a:solidFill>
                <a:latin typeface="Microsoft Sans Serif"/>
                <a:cs typeface="Microsoft Sans Serif"/>
              </a:rPr>
              <a:t>Orbi</a:t>
            </a:r>
            <a:r>
              <a:rPr sz="3150" spc="130" dirty="0">
                <a:solidFill>
                  <a:srgbClr val="D5D5D5"/>
                </a:solidFill>
                <a:latin typeface="Microsoft Sans Serif"/>
                <a:cs typeface="Microsoft Sans Serif"/>
              </a:rPr>
              <a:t>t</a:t>
            </a:r>
            <a:r>
              <a:rPr sz="3150" spc="-15" dirty="0">
                <a:solidFill>
                  <a:srgbClr val="D5D5D5"/>
                </a:solidFill>
                <a:latin typeface="Microsoft Sans Serif"/>
                <a:cs typeface="Microsoft Sans Serif"/>
              </a:rPr>
              <a:t>s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-254" dirty="0">
                <a:solidFill>
                  <a:srgbClr val="D5D5D5"/>
                </a:solidFill>
                <a:latin typeface="Microsoft Sans Serif"/>
                <a:cs typeface="Microsoft Sans Serif"/>
              </a:rPr>
              <a:t>E</a:t>
            </a:r>
            <a:r>
              <a:rPr sz="3150" spc="-114" dirty="0">
                <a:solidFill>
                  <a:srgbClr val="D5D5D5"/>
                </a:solidFill>
                <a:latin typeface="Microsoft Sans Serif"/>
                <a:cs typeface="Microsoft Sans Serif"/>
              </a:rPr>
              <a:t>S-L</a:t>
            </a:r>
            <a:r>
              <a:rPr sz="3150" spc="-180" dirty="0">
                <a:solidFill>
                  <a:srgbClr val="D5D5D5"/>
                </a:solidFill>
                <a:latin typeface="Microsoft Sans Serif"/>
                <a:cs typeface="Microsoft Sans Serif"/>
              </a:rPr>
              <a:t>1</a:t>
            </a:r>
            <a:r>
              <a:rPr sz="3150" spc="45" dirty="0">
                <a:solidFill>
                  <a:srgbClr val="D5D5D5"/>
                </a:solidFill>
                <a:latin typeface="Microsoft Sans Serif"/>
                <a:cs typeface="Microsoft Sans Serif"/>
              </a:rPr>
              <a:t>,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-140" dirty="0">
                <a:solidFill>
                  <a:srgbClr val="D5D5D5"/>
                </a:solidFill>
                <a:latin typeface="Microsoft Sans Serif"/>
                <a:cs typeface="Microsoft Sans Serif"/>
              </a:rPr>
              <a:t>G</a:t>
            </a:r>
            <a:r>
              <a:rPr sz="3150" spc="-155" dirty="0">
                <a:solidFill>
                  <a:srgbClr val="D5D5D5"/>
                </a:solidFill>
                <a:latin typeface="Microsoft Sans Serif"/>
                <a:cs typeface="Microsoft Sans Serif"/>
              </a:rPr>
              <a:t>E</a:t>
            </a:r>
            <a:r>
              <a:rPr sz="3150" spc="-55" dirty="0">
                <a:solidFill>
                  <a:srgbClr val="D5D5D5"/>
                </a:solidFill>
                <a:latin typeface="Microsoft Sans Serif"/>
                <a:cs typeface="Microsoft Sans Serif"/>
              </a:rPr>
              <a:t>O</a:t>
            </a:r>
            <a:r>
              <a:rPr sz="3150" spc="45" dirty="0">
                <a:solidFill>
                  <a:srgbClr val="D5D5D5"/>
                </a:solidFill>
                <a:latin typeface="Microsoft Sans Serif"/>
                <a:cs typeface="Microsoft Sans Serif"/>
              </a:rPr>
              <a:t>,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H</a:t>
            </a:r>
            <a:r>
              <a:rPr sz="3150" spc="-110" dirty="0">
                <a:solidFill>
                  <a:srgbClr val="D5D5D5"/>
                </a:solidFill>
                <a:latin typeface="Microsoft Sans Serif"/>
                <a:cs typeface="Microsoft Sans Serif"/>
              </a:rPr>
              <a:t>E</a:t>
            </a:r>
            <a:r>
              <a:rPr sz="3150" spc="120" dirty="0">
                <a:solidFill>
                  <a:srgbClr val="D5D5D5"/>
                </a:solidFill>
                <a:latin typeface="Microsoft Sans Serif"/>
                <a:cs typeface="Microsoft Sans Serif"/>
              </a:rPr>
              <a:t>O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40" dirty="0">
                <a:solidFill>
                  <a:srgbClr val="D5D5D5"/>
                </a:solidFill>
                <a:latin typeface="Microsoft Sans Serif"/>
                <a:cs typeface="Microsoft Sans Serif"/>
              </a:rPr>
              <a:t>and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-130" dirty="0">
                <a:solidFill>
                  <a:srgbClr val="D5D5D5"/>
                </a:solidFill>
                <a:latin typeface="Microsoft Sans Serif"/>
                <a:cs typeface="Microsoft Sans Serif"/>
              </a:rPr>
              <a:t>S</a:t>
            </a:r>
            <a:r>
              <a:rPr sz="3150" spc="-110" dirty="0">
                <a:solidFill>
                  <a:srgbClr val="D5D5D5"/>
                </a:solidFill>
                <a:latin typeface="Microsoft Sans Serif"/>
                <a:cs typeface="Microsoft Sans Serif"/>
              </a:rPr>
              <a:t>S</a:t>
            </a:r>
            <a:r>
              <a:rPr sz="3150" spc="120" dirty="0">
                <a:solidFill>
                  <a:srgbClr val="D5D5D5"/>
                </a:solidFill>
                <a:latin typeface="Microsoft Sans Serif"/>
                <a:cs typeface="Microsoft Sans Serif"/>
              </a:rPr>
              <a:t>O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85" dirty="0">
                <a:solidFill>
                  <a:srgbClr val="D5D5D5"/>
                </a:solidFill>
                <a:latin typeface="Microsoft Sans Serif"/>
                <a:cs typeface="Microsoft Sans Serif"/>
              </a:rPr>
              <a:t>h</a:t>
            </a:r>
            <a:r>
              <a:rPr sz="3150" spc="35" dirty="0">
                <a:solidFill>
                  <a:srgbClr val="D5D5D5"/>
                </a:solidFill>
                <a:latin typeface="Microsoft Sans Serif"/>
                <a:cs typeface="Microsoft Sans Serif"/>
              </a:rPr>
              <a:t>a</a:t>
            </a:r>
            <a:r>
              <a:rPr sz="3150" spc="120" dirty="0">
                <a:solidFill>
                  <a:srgbClr val="D5D5D5"/>
                </a:solidFill>
                <a:latin typeface="Microsoft Sans Serif"/>
                <a:cs typeface="Microsoft Sans Serif"/>
              </a:rPr>
              <a:t>v</a:t>
            </a:r>
            <a:r>
              <a:rPr sz="3150" spc="80" dirty="0">
                <a:solidFill>
                  <a:srgbClr val="D5D5D5"/>
                </a:solidFill>
                <a:latin typeface="Microsoft Sans Serif"/>
                <a:cs typeface="Microsoft Sans Serif"/>
              </a:rPr>
              <a:t>e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65" dirty="0">
                <a:solidFill>
                  <a:srgbClr val="D5D5D5"/>
                </a:solidFill>
                <a:latin typeface="Microsoft Sans Serif"/>
                <a:cs typeface="Microsoft Sans Serif"/>
              </a:rPr>
              <a:t>10</a:t>
            </a:r>
            <a:r>
              <a:rPr sz="3150" spc="155" dirty="0">
                <a:solidFill>
                  <a:srgbClr val="D5D5D5"/>
                </a:solidFill>
                <a:latin typeface="Microsoft Sans Serif"/>
                <a:cs typeface="Microsoft Sans Serif"/>
              </a:rPr>
              <a:t>0</a:t>
            </a:r>
            <a:r>
              <a:rPr sz="3150" spc="-270" dirty="0">
                <a:solidFill>
                  <a:srgbClr val="D5D5D5"/>
                </a:solidFill>
                <a:latin typeface="Microsoft Sans Serif"/>
                <a:cs typeface="Microsoft Sans Serif"/>
              </a:rPr>
              <a:t>%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40" dirty="0">
                <a:solidFill>
                  <a:srgbClr val="D5D5D5"/>
                </a:solidFill>
                <a:latin typeface="Microsoft Sans Serif"/>
                <a:cs typeface="Microsoft Sans Serif"/>
              </a:rPr>
              <a:t>succ</a:t>
            </a:r>
            <a:r>
              <a:rPr sz="3150" spc="165" dirty="0">
                <a:solidFill>
                  <a:srgbClr val="D5D5D5"/>
                </a:solidFill>
                <a:latin typeface="Microsoft Sans Serif"/>
                <a:cs typeface="Microsoft Sans Serif"/>
              </a:rPr>
              <a:t>e</a:t>
            </a:r>
            <a:r>
              <a:rPr sz="3150" spc="-15" dirty="0">
                <a:solidFill>
                  <a:srgbClr val="D5D5D5"/>
                </a:solidFill>
                <a:latin typeface="Microsoft Sans Serif"/>
                <a:cs typeface="Microsoft Sans Serif"/>
              </a:rPr>
              <a:t>ss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75" dirty="0">
                <a:solidFill>
                  <a:srgbClr val="D5D5D5"/>
                </a:solidFill>
                <a:latin typeface="Microsoft Sans Serif"/>
                <a:cs typeface="Microsoft Sans Serif"/>
              </a:rPr>
              <a:t>r</a:t>
            </a:r>
            <a:r>
              <a:rPr sz="3150" spc="-5" dirty="0">
                <a:solidFill>
                  <a:srgbClr val="D5D5D5"/>
                </a:solidFill>
                <a:latin typeface="Microsoft Sans Serif"/>
                <a:cs typeface="Microsoft Sans Serif"/>
              </a:rPr>
              <a:t>a</a:t>
            </a:r>
            <a:r>
              <a:rPr sz="3150" spc="120" dirty="0">
                <a:solidFill>
                  <a:srgbClr val="D5D5D5"/>
                </a:solidFill>
                <a:latin typeface="Microsoft Sans Serif"/>
                <a:cs typeface="Microsoft Sans Serif"/>
              </a:rPr>
              <a:t>t</a:t>
            </a:r>
            <a:r>
              <a:rPr sz="3150" spc="225" dirty="0">
                <a:solidFill>
                  <a:srgbClr val="D5D5D5"/>
                </a:solidFill>
                <a:latin typeface="Microsoft Sans Serif"/>
                <a:cs typeface="Microsoft Sans Serif"/>
              </a:rPr>
              <a:t>e</a:t>
            </a:r>
            <a:r>
              <a:rPr sz="3150" spc="35" dirty="0">
                <a:solidFill>
                  <a:srgbClr val="D5D5D5"/>
                </a:solidFill>
                <a:latin typeface="Microsoft Sans Serif"/>
                <a:cs typeface="Microsoft Sans Serif"/>
              </a:rPr>
              <a:t>.</a:t>
            </a:r>
            <a:endParaRPr sz="315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3560100"/>
            <a:ext cx="5235442" cy="523544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114391" y="1055884"/>
            <a:ext cx="3904341" cy="825021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257281" y="3915741"/>
            <a:ext cx="4916805" cy="3830954"/>
          </a:xfrm>
          <a:prstGeom prst="rect">
            <a:avLst/>
          </a:prstGeom>
        </p:spPr>
        <p:txBody>
          <a:bodyPr vert="horz" wrap="square" lIns="0" tIns="37274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935"/>
              </a:spcBef>
            </a:pPr>
            <a:r>
              <a:rPr spc="145" dirty="0"/>
              <a:t>Special</a:t>
            </a:r>
            <a:r>
              <a:rPr spc="-160" dirty="0"/>
              <a:t> </a:t>
            </a:r>
            <a:r>
              <a:rPr spc="70" dirty="0"/>
              <a:t>Thanks</a:t>
            </a:r>
            <a:r>
              <a:rPr spc="-155" dirty="0"/>
              <a:t> </a:t>
            </a:r>
            <a:r>
              <a:rPr spc="245" dirty="0"/>
              <a:t>to:</a:t>
            </a:r>
          </a:p>
          <a:p>
            <a:pPr marL="1186180" marR="1178560" algn="ctr">
              <a:lnSpc>
                <a:spcPct val="153100"/>
              </a:lnSpc>
              <a:spcBef>
                <a:spcPts val="15"/>
              </a:spcBef>
            </a:pPr>
            <a:r>
              <a:rPr sz="3950" u="heavy" spc="17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</a:rPr>
              <a:t>Instructo</a:t>
            </a:r>
            <a:r>
              <a:rPr sz="3950" u="heavy" spc="11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</a:rPr>
              <a:t>r</a:t>
            </a:r>
            <a:r>
              <a:rPr sz="3950" u="heavy" spc="-6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</a:rPr>
              <a:t>s </a:t>
            </a:r>
            <a:r>
              <a:rPr sz="3950" spc="-45" dirty="0">
                <a:solidFill>
                  <a:srgbClr val="00A2FF"/>
                </a:solidFill>
              </a:rPr>
              <a:t> </a:t>
            </a:r>
            <a:r>
              <a:rPr sz="3950" u="heavy" spc="7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</a:rPr>
              <a:t>Coursera </a:t>
            </a:r>
            <a:r>
              <a:rPr sz="3950" spc="80" dirty="0">
                <a:solidFill>
                  <a:srgbClr val="00A2FF"/>
                </a:solidFill>
              </a:rPr>
              <a:t> </a:t>
            </a:r>
            <a:r>
              <a:rPr sz="3950" u="heavy" spc="-3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</a:rPr>
              <a:t>IBM</a:t>
            </a:r>
            <a:endParaRPr sz="3950"/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2617721"/>
            <a:ext cx="6073113" cy="607311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426579" y="1055884"/>
            <a:ext cx="5332737" cy="838215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47303" y="3566163"/>
            <a:ext cx="5088179" cy="5309403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7210518" y="2164091"/>
            <a:ext cx="11912600" cy="7747634"/>
          </a:xfrm>
          <a:prstGeom prst="rect">
            <a:avLst/>
          </a:prstGeom>
        </p:spPr>
        <p:txBody>
          <a:bodyPr vert="horz" wrap="square" lIns="0" tIns="2362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60"/>
              </a:spcBef>
            </a:pPr>
            <a:r>
              <a:rPr sz="2800" spc="55" dirty="0">
                <a:solidFill>
                  <a:srgbClr val="D5D5D5"/>
                </a:solidFill>
                <a:latin typeface="Microsoft Sans Serif"/>
                <a:cs typeface="Microsoft Sans Serif"/>
              </a:rPr>
              <a:t>Data</a:t>
            </a:r>
            <a:r>
              <a:rPr sz="2800" spc="-9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2800" spc="155" dirty="0">
                <a:solidFill>
                  <a:srgbClr val="D5D5D5"/>
                </a:solidFill>
                <a:latin typeface="Microsoft Sans Serif"/>
                <a:cs typeface="Microsoft Sans Serif"/>
              </a:rPr>
              <a:t>collection</a:t>
            </a:r>
            <a:r>
              <a:rPr sz="280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2800" spc="155" dirty="0">
                <a:solidFill>
                  <a:srgbClr val="D5D5D5"/>
                </a:solidFill>
                <a:latin typeface="Microsoft Sans Serif"/>
                <a:cs typeface="Microsoft Sans Serif"/>
              </a:rPr>
              <a:t>methodology:</a:t>
            </a:r>
            <a:endParaRPr sz="2800">
              <a:latin typeface="Microsoft Sans Serif"/>
              <a:cs typeface="Microsoft Sans Serif"/>
            </a:endParaRPr>
          </a:p>
          <a:p>
            <a:pPr marL="955675" indent="-189865">
              <a:lnSpc>
                <a:spcPct val="100000"/>
              </a:lnSpc>
              <a:spcBef>
                <a:spcPts val="1555"/>
              </a:spcBef>
              <a:buChar char="-"/>
              <a:tabLst>
                <a:tab pos="956310" algn="l"/>
              </a:tabLst>
            </a:pPr>
            <a:r>
              <a:rPr sz="25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Using</a:t>
            </a:r>
            <a:r>
              <a:rPr sz="25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SpaceX</a:t>
            </a:r>
            <a:r>
              <a:rPr sz="25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Rest</a:t>
            </a:r>
            <a:r>
              <a:rPr sz="25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-70" dirty="0">
                <a:solidFill>
                  <a:srgbClr val="FFFFFF"/>
                </a:solidFill>
                <a:latin typeface="Microsoft Sans Serif"/>
                <a:cs typeface="Microsoft Sans Serif"/>
              </a:rPr>
              <a:t>API</a:t>
            </a:r>
            <a:endParaRPr sz="2500">
              <a:latin typeface="Microsoft Sans Serif"/>
              <a:cs typeface="Microsoft Sans Serif"/>
            </a:endParaRPr>
          </a:p>
          <a:p>
            <a:pPr marL="955675" indent="-189865">
              <a:lnSpc>
                <a:spcPct val="100000"/>
              </a:lnSpc>
              <a:spcBef>
                <a:spcPts val="1545"/>
              </a:spcBef>
              <a:buChar char="-"/>
              <a:tabLst>
                <a:tab pos="956310" algn="l"/>
              </a:tabLst>
            </a:pPr>
            <a:r>
              <a:rPr sz="25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Using</a:t>
            </a:r>
            <a:r>
              <a:rPr sz="25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Web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Scrapping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from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Wikipedia</a:t>
            </a:r>
            <a:endParaRPr sz="25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2905"/>
              </a:spcBef>
            </a:pPr>
            <a:r>
              <a:rPr sz="2800" spc="120" dirty="0">
                <a:solidFill>
                  <a:srgbClr val="D5D5D5"/>
                </a:solidFill>
                <a:latin typeface="Microsoft Sans Serif"/>
                <a:cs typeface="Microsoft Sans Serif"/>
              </a:rPr>
              <a:t>Performed</a:t>
            </a:r>
            <a:r>
              <a:rPr sz="280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2800" spc="114" dirty="0">
                <a:solidFill>
                  <a:srgbClr val="D5D5D5"/>
                </a:solidFill>
                <a:latin typeface="Microsoft Sans Serif"/>
                <a:cs typeface="Microsoft Sans Serif"/>
              </a:rPr>
              <a:t>data</a:t>
            </a:r>
            <a:r>
              <a:rPr sz="2800" spc="-8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2800" spc="150" dirty="0">
                <a:solidFill>
                  <a:srgbClr val="D5D5D5"/>
                </a:solidFill>
                <a:latin typeface="Microsoft Sans Serif"/>
                <a:cs typeface="Microsoft Sans Serif"/>
              </a:rPr>
              <a:t>wrangling</a:t>
            </a:r>
            <a:endParaRPr sz="2800">
              <a:latin typeface="Microsoft Sans Serif"/>
              <a:cs typeface="Microsoft Sans Serif"/>
            </a:endParaRPr>
          </a:p>
          <a:p>
            <a:pPr marL="955675" indent="-189865">
              <a:lnSpc>
                <a:spcPct val="100000"/>
              </a:lnSpc>
              <a:spcBef>
                <a:spcPts val="1555"/>
              </a:spcBef>
              <a:buChar char="-"/>
              <a:tabLst>
                <a:tab pos="956310" algn="l"/>
              </a:tabLst>
            </a:pPr>
            <a:r>
              <a:rPr sz="25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Filtering</a:t>
            </a:r>
            <a:r>
              <a:rPr sz="25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5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data</a:t>
            </a:r>
            <a:endParaRPr sz="2500">
              <a:latin typeface="Microsoft Sans Serif"/>
              <a:cs typeface="Microsoft Sans Serif"/>
            </a:endParaRPr>
          </a:p>
          <a:p>
            <a:pPr marL="955675" indent="-189865">
              <a:lnSpc>
                <a:spcPct val="100000"/>
              </a:lnSpc>
              <a:spcBef>
                <a:spcPts val="1545"/>
              </a:spcBef>
              <a:buChar char="-"/>
              <a:tabLst>
                <a:tab pos="956310" algn="l"/>
              </a:tabLst>
            </a:pPr>
            <a:r>
              <a:rPr sz="25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Dealing</a:t>
            </a:r>
            <a:r>
              <a:rPr sz="25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with</a:t>
            </a:r>
            <a:r>
              <a:rPr sz="25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missing</a:t>
            </a:r>
            <a:r>
              <a:rPr sz="25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values</a:t>
            </a:r>
            <a:endParaRPr sz="2500">
              <a:latin typeface="Microsoft Sans Serif"/>
              <a:cs typeface="Microsoft Sans Serif"/>
            </a:endParaRPr>
          </a:p>
          <a:p>
            <a:pPr marL="955675" indent="-189865">
              <a:lnSpc>
                <a:spcPct val="100000"/>
              </a:lnSpc>
              <a:spcBef>
                <a:spcPts val="1545"/>
              </a:spcBef>
              <a:buChar char="-"/>
              <a:tabLst>
                <a:tab pos="956310" algn="l"/>
              </a:tabLst>
            </a:pPr>
            <a:r>
              <a:rPr sz="25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Using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One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Hot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Encoding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prepare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data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binary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classi</a:t>
            </a:r>
            <a:r>
              <a:rPr sz="2500" spc="55" dirty="0">
                <a:solidFill>
                  <a:srgbClr val="FFFFFF"/>
                </a:solidFill>
                <a:latin typeface="Times New Roman"/>
                <a:cs typeface="Times New Roman"/>
              </a:rPr>
              <a:t>f</a:t>
            </a:r>
            <a:r>
              <a:rPr sz="25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ication</a:t>
            </a:r>
            <a:endParaRPr sz="2500">
              <a:latin typeface="Microsoft Sans Serif"/>
              <a:cs typeface="Microsoft Sans Serif"/>
            </a:endParaRPr>
          </a:p>
          <a:p>
            <a:pPr marL="12700" marR="8890">
              <a:lnSpc>
                <a:spcPts val="6280"/>
              </a:lnSpc>
              <a:spcBef>
                <a:spcPts val="680"/>
              </a:spcBef>
            </a:pPr>
            <a:r>
              <a:rPr sz="2800" spc="120" dirty="0">
                <a:solidFill>
                  <a:srgbClr val="D5D5D5"/>
                </a:solidFill>
                <a:latin typeface="Microsoft Sans Serif"/>
                <a:cs typeface="Microsoft Sans Serif"/>
              </a:rPr>
              <a:t>Performed</a:t>
            </a:r>
            <a:r>
              <a:rPr sz="2800" spc="-7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2800" spc="140" dirty="0">
                <a:solidFill>
                  <a:srgbClr val="D5D5D5"/>
                </a:solidFill>
                <a:latin typeface="Microsoft Sans Serif"/>
                <a:cs typeface="Microsoft Sans Serif"/>
              </a:rPr>
              <a:t>exploratory</a:t>
            </a:r>
            <a:r>
              <a:rPr sz="2800" spc="-7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2800" spc="114" dirty="0">
                <a:solidFill>
                  <a:srgbClr val="D5D5D5"/>
                </a:solidFill>
                <a:latin typeface="Microsoft Sans Serif"/>
                <a:cs typeface="Microsoft Sans Serif"/>
              </a:rPr>
              <a:t>data</a:t>
            </a:r>
            <a:r>
              <a:rPr sz="2800" spc="-7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2800" spc="60" dirty="0">
                <a:solidFill>
                  <a:srgbClr val="D5D5D5"/>
                </a:solidFill>
                <a:latin typeface="Microsoft Sans Serif"/>
                <a:cs typeface="Microsoft Sans Serif"/>
              </a:rPr>
              <a:t>analysis</a:t>
            </a:r>
            <a:r>
              <a:rPr sz="2800" spc="-7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2800" spc="-50" dirty="0">
                <a:solidFill>
                  <a:srgbClr val="D5D5D5"/>
                </a:solidFill>
                <a:latin typeface="Microsoft Sans Serif"/>
                <a:cs typeface="Microsoft Sans Serif"/>
              </a:rPr>
              <a:t>(EDA)</a:t>
            </a:r>
            <a:r>
              <a:rPr sz="2800" spc="-7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2800" spc="120" dirty="0">
                <a:solidFill>
                  <a:srgbClr val="D5D5D5"/>
                </a:solidFill>
                <a:latin typeface="Microsoft Sans Serif"/>
                <a:cs typeface="Microsoft Sans Serif"/>
              </a:rPr>
              <a:t>using</a:t>
            </a:r>
            <a:r>
              <a:rPr sz="2800" spc="-7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2800" spc="100" dirty="0">
                <a:solidFill>
                  <a:srgbClr val="D5D5D5"/>
                </a:solidFill>
                <a:latin typeface="Microsoft Sans Serif"/>
                <a:cs typeface="Microsoft Sans Serif"/>
              </a:rPr>
              <a:t>visualization</a:t>
            </a:r>
            <a:r>
              <a:rPr sz="2800" spc="-7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2800" spc="120" dirty="0">
                <a:solidFill>
                  <a:srgbClr val="D5D5D5"/>
                </a:solidFill>
                <a:latin typeface="Microsoft Sans Serif"/>
                <a:cs typeface="Microsoft Sans Serif"/>
              </a:rPr>
              <a:t>and</a:t>
            </a:r>
            <a:r>
              <a:rPr sz="2800" spc="-7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2800" spc="-5" dirty="0">
                <a:solidFill>
                  <a:srgbClr val="D5D5D5"/>
                </a:solidFill>
                <a:latin typeface="Microsoft Sans Serif"/>
                <a:cs typeface="Microsoft Sans Serif"/>
              </a:rPr>
              <a:t>SQL </a:t>
            </a:r>
            <a:r>
              <a:rPr sz="2800" spc="-73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2800" spc="120" dirty="0">
                <a:solidFill>
                  <a:srgbClr val="D5D5D5"/>
                </a:solidFill>
                <a:latin typeface="Microsoft Sans Serif"/>
                <a:cs typeface="Microsoft Sans Serif"/>
              </a:rPr>
              <a:t>Performed </a:t>
            </a:r>
            <a:r>
              <a:rPr sz="2800" spc="135" dirty="0">
                <a:solidFill>
                  <a:srgbClr val="D5D5D5"/>
                </a:solidFill>
                <a:latin typeface="Microsoft Sans Serif"/>
                <a:cs typeface="Microsoft Sans Serif"/>
              </a:rPr>
              <a:t>interactive </a:t>
            </a:r>
            <a:r>
              <a:rPr sz="2800" spc="85" dirty="0">
                <a:solidFill>
                  <a:srgbClr val="D5D5D5"/>
                </a:solidFill>
                <a:latin typeface="Microsoft Sans Serif"/>
                <a:cs typeface="Microsoft Sans Serif"/>
              </a:rPr>
              <a:t>visual </a:t>
            </a:r>
            <a:r>
              <a:rPr sz="2800" spc="110" dirty="0">
                <a:solidFill>
                  <a:srgbClr val="D5D5D5"/>
                </a:solidFill>
                <a:latin typeface="Microsoft Sans Serif"/>
                <a:cs typeface="Microsoft Sans Serif"/>
              </a:rPr>
              <a:t>analytics </a:t>
            </a:r>
            <a:r>
              <a:rPr sz="2800" spc="120" dirty="0">
                <a:solidFill>
                  <a:srgbClr val="D5D5D5"/>
                </a:solidFill>
                <a:latin typeface="Microsoft Sans Serif"/>
                <a:cs typeface="Microsoft Sans Serif"/>
              </a:rPr>
              <a:t>using </a:t>
            </a:r>
            <a:r>
              <a:rPr sz="2800" spc="90" dirty="0">
                <a:solidFill>
                  <a:srgbClr val="D5D5D5"/>
                </a:solidFill>
                <a:latin typeface="Microsoft Sans Serif"/>
                <a:cs typeface="Microsoft Sans Serif"/>
              </a:rPr>
              <a:t>Folium </a:t>
            </a:r>
            <a:r>
              <a:rPr sz="2800" spc="120" dirty="0">
                <a:solidFill>
                  <a:srgbClr val="D5D5D5"/>
                </a:solidFill>
                <a:latin typeface="Microsoft Sans Serif"/>
                <a:cs typeface="Microsoft Sans Serif"/>
              </a:rPr>
              <a:t>and </a:t>
            </a:r>
            <a:r>
              <a:rPr sz="2800" spc="105" dirty="0">
                <a:solidFill>
                  <a:srgbClr val="D5D5D5"/>
                </a:solidFill>
                <a:latin typeface="Microsoft Sans Serif"/>
                <a:cs typeface="Microsoft Sans Serif"/>
              </a:rPr>
              <a:t>Plotly </a:t>
            </a:r>
            <a:r>
              <a:rPr sz="2800" spc="25" dirty="0">
                <a:solidFill>
                  <a:srgbClr val="D5D5D5"/>
                </a:solidFill>
                <a:latin typeface="Microsoft Sans Serif"/>
                <a:cs typeface="Microsoft Sans Serif"/>
              </a:rPr>
              <a:t>Dash </a:t>
            </a:r>
            <a:r>
              <a:rPr sz="2800" spc="3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2800" spc="120" dirty="0">
                <a:solidFill>
                  <a:srgbClr val="D5D5D5"/>
                </a:solidFill>
                <a:latin typeface="Microsoft Sans Serif"/>
                <a:cs typeface="Microsoft Sans Serif"/>
              </a:rPr>
              <a:t>Performed</a:t>
            </a:r>
            <a:r>
              <a:rPr sz="2800" spc="-8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2800" spc="150" dirty="0">
                <a:solidFill>
                  <a:srgbClr val="D5D5D5"/>
                </a:solidFill>
                <a:latin typeface="Microsoft Sans Serif"/>
                <a:cs typeface="Microsoft Sans Serif"/>
              </a:rPr>
              <a:t>predictive</a:t>
            </a:r>
            <a:r>
              <a:rPr sz="2800" spc="-8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2800" spc="60" dirty="0">
                <a:solidFill>
                  <a:srgbClr val="D5D5D5"/>
                </a:solidFill>
                <a:latin typeface="Microsoft Sans Serif"/>
                <a:cs typeface="Microsoft Sans Serif"/>
              </a:rPr>
              <a:t>analysis</a:t>
            </a:r>
            <a:r>
              <a:rPr sz="2800" spc="-7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2800" spc="120" dirty="0">
                <a:solidFill>
                  <a:srgbClr val="D5D5D5"/>
                </a:solidFill>
                <a:latin typeface="Microsoft Sans Serif"/>
                <a:cs typeface="Microsoft Sans Serif"/>
              </a:rPr>
              <a:t>using</a:t>
            </a:r>
            <a:r>
              <a:rPr sz="2800" spc="-8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2800" spc="100" dirty="0">
                <a:solidFill>
                  <a:srgbClr val="D5D5D5"/>
                </a:solidFill>
                <a:latin typeface="Microsoft Sans Serif"/>
                <a:cs typeface="Microsoft Sans Serif"/>
              </a:rPr>
              <a:t>classi</a:t>
            </a:r>
            <a:r>
              <a:rPr sz="2800" spc="100" dirty="0">
                <a:solidFill>
                  <a:srgbClr val="D5D5D5"/>
                </a:solidFill>
                <a:latin typeface="Verdana"/>
                <a:cs typeface="Verdana"/>
              </a:rPr>
              <a:t>f</a:t>
            </a:r>
            <a:r>
              <a:rPr sz="2800" spc="100" dirty="0">
                <a:solidFill>
                  <a:srgbClr val="D5D5D5"/>
                </a:solidFill>
                <a:latin typeface="Microsoft Sans Serif"/>
                <a:cs typeface="Microsoft Sans Serif"/>
              </a:rPr>
              <a:t>ication</a:t>
            </a:r>
            <a:r>
              <a:rPr sz="2800" spc="-8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2800" spc="130" dirty="0">
                <a:solidFill>
                  <a:srgbClr val="D5D5D5"/>
                </a:solidFill>
                <a:latin typeface="Microsoft Sans Serif"/>
                <a:cs typeface="Microsoft Sans Serif"/>
              </a:rPr>
              <a:t>models</a:t>
            </a:r>
            <a:endParaRPr sz="2800">
              <a:latin typeface="Microsoft Sans Serif"/>
              <a:cs typeface="Microsoft Sans Serif"/>
            </a:endParaRPr>
          </a:p>
          <a:p>
            <a:pPr marL="766445" marR="5080">
              <a:lnSpc>
                <a:spcPct val="109900"/>
              </a:lnSpc>
              <a:spcBef>
                <a:spcPts val="555"/>
              </a:spcBef>
              <a:buChar char="-"/>
              <a:tabLst>
                <a:tab pos="956310" algn="l"/>
              </a:tabLst>
            </a:pPr>
            <a:r>
              <a:rPr sz="25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Building,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tuning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evaluation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classi</a:t>
            </a:r>
            <a:r>
              <a:rPr sz="2500" spc="55" dirty="0">
                <a:solidFill>
                  <a:srgbClr val="FFFFFF"/>
                </a:solidFill>
                <a:latin typeface="Times New Roman"/>
                <a:cs typeface="Times New Roman"/>
              </a:rPr>
              <a:t>f</a:t>
            </a:r>
            <a:r>
              <a:rPr sz="25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ication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models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ensure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best </a:t>
            </a:r>
            <a:r>
              <a:rPr sz="2500" spc="-6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results</a:t>
            </a:r>
            <a:endParaRPr sz="25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426401" y="4671688"/>
            <a:ext cx="7364257" cy="11575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24893" y="1055884"/>
            <a:ext cx="5895653" cy="67813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308125" y="2351577"/>
            <a:ext cx="16843375" cy="11772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9500"/>
              </a:lnSpc>
              <a:spcBef>
                <a:spcPts val="100"/>
              </a:spcBef>
            </a:pPr>
            <a:r>
              <a:rPr sz="3450" spc="15" dirty="0">
                <a:solidFill>
                  <a:srgbClr val="FFFFFF"/>
                </a:solidFill>
              </a:rPr>
              <a:t>Data</a:t>
            </a:r>
            <a:r>
              <a:rPr sz="3450" spc="-5" dirty="0">
                <a:solidFill>
                  <a:srgbClr val="FFFFFF"/>
                </a:solidFill>
              </a:rPr>
              <a:t> </a:t>
            </a:r>
            <a:r>
              <a:rPr sz="3450" spc="150" dirty="0">
                <a:solidFill>
                  <a:srgbClr val="FFFFFF"/>
                </a:solidFill>
              </a:rPr>
              <a:t>collection</a:t>
            </a:r>
            <a:r>
              <a:rPr sz="3450" spc="-5" dirty="0">
                <a:solidFill>
                  <a:srgbClr val="FFFFFF"/>
                </a:solidFill>
              </a:rPr>
              <a:t> </a:t>
            </a:r>
            <a:r>
              <a:rPr sz="3450" spc="90" dirty="0">
                <a:solidFill>
                  <a:srgbClr val="FFFFFF"/>
                </a:solidFill>
              </a:rPr>
              <a:t>process</a:t>
            </a:r>
            <a:r>
              <a:rPr sz="3450" spc="-5" dirty="0">
                <a:solidFill>
                  <a:srgbClr val="FFFFFF"/>
                </a:solidFill>
              </a:rPr>
              <a:t> </a:t>
            </a:r>
            <a:r>
              <a:rPr sz="3450" spc="105" dirty="0">
                <a:solidFill>
                  <a:srgbClr val="FFFFFF"/>
                </a:solidFill>
              </a:rPr>
              <a:t>involved</a:t>
            </a:r>
            <a:r>
              <a:rPr sz="3450" dirty="0">
                <a:solidFill>
                  <a:srgbClr val="FFFFFF"/>
                </a:solidFill>
              </a:rPr>
              <a:t> </a:t>
            </a:r>
            <a:r>
              <a:rPr sz="3450" spc="-60" dirty="0">
                <a:solidFill>
                  <a:srgbClr val="FFFFFF"/>
                </a:solidFill>
              </a:rPr>
              <a:t>a</a:t>
            </a:r>
            <a:r>
              <a:rPr sz="3450" spc="-5" dirty="0">
                <a:solidFill>
                  <a:srgbClr val="FFFFFF"/>
                </a:solidFill>
              </a:rPr>
              <a:t> </a:t>
            </a:r>
            <a:r>
              <a:rPr sz="3450" spc="155" dirty="0">
                <a:solidFill>
                  <a:srgbClr val="FFFFFF"/>
                </a:solidFill>
              </a:rPr>
              <a:t>combination</a:t>
            </a:r>
            <a:r>
              <a:rPr sz="3450" spc="-5" dirty="0">
                <a:solidFill>
                  <a:srgbClr val="FFFFFF"/>
                </a:solidFill>
              </a:rPr>
              <a:t> </a:t>
            </a:r>
            <a:r>
              <a:rPr sz="3450" spc="195" dirty="0">
                <a:solidFill>
                  <a:srgbClr val="FFFFFF"/>
                </a:solidFill>
              </a:rPr>
              <a:t>of</a:t>
            </a:r>
            <a:r>
              <a:rPr sz="3450" dirty="0">
                <a:solidFill>
                  <a:srgbClr val="FFFFFF"/>
                </a:solidFill>
              </a:rPr>
              <a:t> </a:t>
            </a:r>
            <a:r>
              <a:rPr sz="3450" spc="-100" dirty="0">
                <a:solidFill>
                  <a:srgbClr val="FFFFFF"/>
                </a:solidFill>
              </a:rPr>
              <a:t>API</a:t>
            </a:r>
            <a:r>
              <a:rPr sz="3450" spc="-5" dirty="0">
                <a:solidFill>
                  <a:srgbClr val="FFFFFF"/>
                </a:solidFill>
              </a:rPr>
              <a:t> </a:t>
            </a:r>
            <a:r>
              <a:rPr sz="3450" spc="80" dirty="0">
                <a:solidFill>
                  <a:srgbClr val="FFFFFF"/>
                </a:solidFill>
              </a:rPr>
              <a:t>requests</a:t>
            </a:r>
            <a:r>
              <a:rPr sz="3450" spc="-5" dirty="0">
                <a:solidFill>
                  <a:srgbClr val="FFFFFF"/>
                </a:solidFill>
              </a:rPr>
              <a:t> </a:t>
            </a:r>
            <a:r>
              <a:rPr sz="3450" spc="185" dirty="0">
                <a:solidFill>
                  <a:srgbClr val="FFFFFF"/>
                </a:solidFill>
              </a:rPr>
              <a:t>from</a:t>
            </a:r>
            <a:r>
              <a:rPr sz="3450" dirty="0">
                <a:solidFill>
                  <a:srgbClr val="FFFFFF"/>
                </a:solidFill>
              </a:rPr>
              <a:t> </a:t>
            </a:r>
            <a:r>
              <a:rPr sz="3450" spc="45" dirty="0">
                <a:solidFill>
                  <a:srgbClr val="FFFFFF"/>
                </a:solidFill>
              </a:rPr>
              <a:t>SpaceX</a:t>
            </a:r>
            <a:r>
              <a:rPr sz="3450" spc="-5" dirty="0">
                <a:solidFill>
                  <a:srgbClr val="FFFFFF"/>
                </a:solidFill>
              </a:rPr>
              <a:t> </a:t>
            </a:r>
            <a:r>
              <a:rPr sz="3450" spc="-275" dirty="0">
                <a:solidFill>
                  <a:srgbClr val="FFFFFF"/>
                </a:solidFill>
              </a:rPr>
              <a:t>REST </a:t>
            </a:r>
            <a:r>
              <a:rPr sz="3450" spc="-900" dirty="0">
                <a:solidFill>
                  <a:srgbClr val="FFFFFF"/>
                </a:solidFill>
              </a:rPr>
              <a:t> </a:t>
            </a:r>
            <a:r>
              <a:rPr sz="3450" spc="-100" dirty="0">
                <a:solidFill>
                  <a:srgbClr val="FFFFFF"/>
                </a:solidFill>
              </a:rPr>
              <a:t>API</a:t>
            </a:r>
            <a:r>
              <a:rPr sz="3450" spc="-5" dirty="0">
                <a:solidFill>
                  <a:srgbClr val="FFFFFF"/>
                </a:solidFill>
              </a:rPr>
              <a:t> </a:t>
            </a:r>
            <a:r>
              <a:rPr sz="3450" spc="105" dirty="0">
                <a:solidFill>
                  <a:srgbClr val="FFFFFF"/>
                </a:solidFill>
              </a:rPr>
              <a:t>and</a:t>
            </a:r>
            <a:r>
              <a:rPr sz="3450" spc="-5" dirty="0">
                <a:solidFill>
                  <a:srgbClr val="FFFFFF"/>
                </a:solidFill>
              </a:rPr>
              <a:t> </a:t>
            </a:r>
            <a:r>
              <a:rPr sz="3450" spc="25" dirty="0">
                <a:solidFill>
                  <a:srgbClr val="FFFFFF"/>
                </a:solidFill>
              </a:rPr>
              <a:t>Web</a:t>
            </a:r>
            <a:r>
              <a:rPr sz="3450" spc="-5" dirty="0">
                <a:solidFill>
                  <a:srgbClr val="FFFFFF"/>
                </a:solidFill>
              </a:rPr>
              <a:t> </a:t>
            </a:r>
            <a:r>
              <a:rPr sz="3450" spc="105" dirty="0">
                <a:solidFill>
                  <a:srgbClr val="FFFFFF"/>
                </a:solidFill>
              </a:rPr>
              <a:t>Scraping</a:t>
            </a:r>
            <a:r>
              <a:rPr sz="3450" dirty="0">
                <a:solidFill>
                  <a:srgbClr val="FFFFFF"/>
                </a:solidFill>
              </a:rPr>
              <a:t> </a:t>
            </a:r>
            <a:r>
              <a:rPr sz="3450" spc="95" dirty="0">
                <a:solidFill>
                  <a:srgbClr val="FFFFFF"/>
                </a:solidFill>
              </a:rPr>
              <a:t>data</a:t>
            </a:r>
            <a:r>
              <a:rPr sz="3450" spc="-5" dirty="0">
                <a:solidFill>
                  <a:srgbClr val="FFFFFF"/>
                </a:solidFill>
              </a:rPr>
              <a:t> </a:t>
            </a:r>
            <a:r>
              <a:rPr sz="3450" spc="185" dirty="0">
                <a:solidFill>
                  <a:srgbClr val="FFFFFF"/>
                </a:solidFill>
              </a:rPr>
              <a:t>from</a:t>
            </a:r>
            <a:r>
              <a:rPr sz="3450" spc="-5" dirty="0">
                <a:solidFill>
                  <a:srgbClr val="FFFFFF"/>
                </a:solidFill>
              </a:rPr>
              <a:t> </a:t>
            </a:r>
            <a:r>
              <a:rPr sz="3450" spc="-60" dirty="0">
                <a:solidFill>
                  <a:srgbClr val="FFFFFF"/>
                </a:solidFill>
              </a:rPr>
              <a:t>a</a:t>
            </a:r>
            <a:r>
              <a:rPr sz="3450" spc="-5" dirty="0">
                <a:solidFill>
                  <a:srgbClr val="FFFFFF"/>
                </a:solidFill>
              </a:rPr>
              <a:t> </a:t>
            </a:r>
            <a:r>
              <a:rPr sz="3450" spc="114" dirty="0">
                <a:solidFill>
                  <a:srgbClr val="FFFFFF"/>
                </a:solidFill>
              </a:rPr>
              <a:t>table</a:t>
            </a:r>
            <a:r>
              <a:rPr sz="3450" dirty="0">
                <a:solidFill>
                  <a:srgbClr val="FFFFFF"/>
                </a:solidFill>
              </a:rPr>
              <a:t> </a:t>
            </a:r>
            <a:r>
              <a:rPr sz="3450" spc="114" dirty="0">
                <a:solidFill>
                  <a:srgbClr val="FFFFFF"/>
                </a:solidFill>
              </a:rPr>
              <a:t>in</a:t>
            </a:r>
            <a:r>
              <a:rPr sz="3450" spc="-5" dirty="0">
                <a:solidFill>
                  <a:srgbClr val="FFFFFF"/>
                </a:solidFill>
              </a:rPr>
              <a:t> </a:t>
            </a:r>
            <a:r>
              <a:rPr sz="3450" spc="-20" dirty="0">
                <a:solidFill>
                  <a:srgbClr val="FFFFFF"/>
                </a:solidFill>
              </a:rPr>
              <a:t>SpaceX’s</a:t>
            </a:r>
            <a:r>
              <a:rPr sz="3450" spc="-5" dirty="0">
                <a:solidFill>
                  <a:srgbClr val="FFFFFF"/>
                </a:solidFill>
              </a:rPr>
              <a:t> </a:t>
            </a:r>
            <a:r>
              <a:rPr sz="3450" spc="75" dirty="0">
                <a:solidFill>
                  <a:srgbClr val="FFFFFF"/>
                </a:solidFill>
              </a:rPr>
              <a:t>Wikipedia</a:t>
            </a:r>
            <a:r>
              <a:rPr sz="3450" spc="-5" dirty="0">
                <a:solidFill>
                  <a:srgbClr val="FFFFFF"/>
                </a:solidFill>
              </a:rPr>
              <a:t> </a:t>
            </a:r>
            <a:r>
              <a:rPr sz="3450" spc="75" dirty="0">
                <a:solidFill>
                  <a:srgbClr val="FFFFFF"/>
                </a:solidFill>
              </a:rPr>
              <a:t>entry.</a:t>
            </a:r>
            <a:endParaRPr sz="3450"/>
          </a:p>
        </p:txBody>
      </p:sp>
      <p:sp>
        <p:nvSpPr>
          <p:cNvPr id="4" name="object 4"/>
          <p:cNvSpPr txBox="1"/>
          <p:nvPr/>
        </p:nvSpPr>
        <p:spPr>
          <a:xfrm>
            <a:off x="1308125" y="3722006"/>
            <a:ext cx="17100550" cy="6711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145540">
              <a:lnSpc>
                <a:spcPct val="109500"/>
              </a:lnSpc>
              <a:spcBef>
                <a:spcPts val="100"/>
              </a:spcBef>
            </a:pPr>
            <a:r>
              <a:rPr sz="3450" spc="-85" dirty="0">
                <a:solidFill>
                  <a:srgbClr val="FFFFFF"/>
                </a:solidFill>
                <a:latin typeface="Microsoft Sans Serif"/>
                <a:cs typeface="Microsoft Sans Serif"/>
              </a:rPr>
              <a:t>We</a:t>
            </a:r>
            <a:r>
              <a:rPr sz="34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had</a:t>
            </a:r>
            <a:r>
              <a:rPr sz="34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210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34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use</a:t>
            </a:r>
            <a:r>
              <a:rPr sz="34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200" dirty="0">
                <a:solidFill>
                  <a:srgbClr val="FFFFFF"/>
                </a:solidFill>
                <a:latin typeface="Microsoft Sans Serif"/>
                <a:cs typeface="Microsoft Sans Serif"/>
              </a:rPr>
              <a:t>both</a:t>
            </a:r>
            <a:r>
              <a:rPr sz="34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95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34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these</a:t>
            </a:r>
            <a:r>
              <a:rPr sz="34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data</a:t>
            </a:r>
            <a:r>
              <a:rPr sz="34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collection</a:t>
            </a:r>
            <a:r>
              <a:rPr sz="34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methods</a:t>
            </a:r>
            <a:r>
              <a:rPr sz="34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sz="34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order</a:t>
            </a:r>
            <a:r>
              <a:rPr sz="34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210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34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80" dirty="0">
                <a:solidFill>
                  <a:srgbClr val="FFFFFF"/>
                </a:solidFill>
                <a:latin typeface="Microsoft Sans Serif"/>
                <a:cs typeface="Microsoft Sans Serif"/>
              </a:rPr>
              <a:t>get</a:t>
            </a:r>
            <a:r>
              <a:rPr sz="34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65" dirty="0">
                <a:solidFill>
                  <a:srgbClr val="FFFFFF"/>
                </a:solidFill>
                <a:latin typeface="Microsoft Sans Serif"/>
                <a:cs typeface="Microsoft Sans Serif"/>
              </a:rPr>
              <a:t>complete </a:t>
            </a:r>
            <a:r>
              <a:rPr sz="3450" spc="-9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information</a:t>
            </a:r>
            <a:r>
              <a:rPr sz="34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about</a:t>
            </a:r>
            <a:r>
              <a:rPr sz="34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4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launches</a:t>
            </a:r>
            <a:r>
              <a:rPr sz="34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for</a:t>
            </a:r>
            <a:r>
              <a:rPr sz="34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-60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34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more</a:t>
            </a:r>
            <a:r>
              <a:rPr sz="34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detailed</a:t>
            </a:r>
            <a:r>
              <a:rPr sz="34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analysis.</a:t>
            </a:r>
            <a:endParaRPr sz="3450">
              <a:latin typeface="Microsoft Sans Serif"/>
              <a:cs typeface="Microsoft Sans Serif"/>
            </a:endParaRPr>
          </a:p>
          <a:p>
            <a:pPr marL="766445">
              <a:lnSpc>
                <a:spcPct val="100000"/>
              </a:lnSpc>
              <a:spcBef>
                <a:spcPts val="4090"/>
              </a:spcBef>
            </a:pPr>
            <a:r>
              <a:rPr sz="3850" spc="-20" dirty="0">
                <a:solidFill>
                  <a:srgbClr val="D5D5D5"/>
                </a:solidFill>
                <a:latin typeface="Microsoft Sans Serif"/>
                <a:cs typeface="Microsoft Sans Serif"/>
              </a:rPr>
              <a:t>D</a:t>
            </a:r>
            <a:r>
              <a:rPr sz="3850" dirty="0">
                <a:solidFill>
                  <a:srgbClr val="D5D5D5"/>
                </a:solidFill>
                <a:latin typeface="Microsoft Sans Serif"/>
                <a:cs typeface="Microsoft Sans Serif"/>
              </a:rPr>
              <a:t>a</a:t>
            </a:r>
            <a:r>
              <a:rPr sz="3850" spc="370" dirty="0">
                <a:solidFill>
                  <a:srgbClr val="D5D5D5"/>
                </a:solidFill>
                <a:latin typeface="Microsoft Sans Serif"/>
                <a:cs typeface="Microsoft Sans Serif"/>
              </a:rPr>
              <a:t>t</a:t>
            </a:r>
            <a:r>
              <a:rPr sz="3850" spc="5" dirty="0">
                <a:solidFill>
                  <a:srgbClr val="D5D5D5"/>
                </a:solidFill>
                <a:latin typeface="Microsoft Sans Serif"/>
                <a:cs typeface="Microsoft Sans Serif"/>
              </a:rPr>
              <a:t>a</a:t>
            </a:r>
            <a:r>
              <a:rPr sz="3850" spc="-10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850" spc="85" dirty="0">
                <a:solidFill>
                  <a:srgbClr val="D5D5D5"/>
                </a:solidFill>
                <a:latin typeface="Microsoft Sans Serif"/>
                <a:cs typeface="Microsoft Sans Serif"/>
              </a:rPr>
              <a:t>C</a:t>
            </a:r>
            <a:r>
              <a:rPr sz="3850" spc="190" dirty="0">
                <a:solidFill>
                  <a:srgbClr val="D5D5D5"/>
                </a:solidFill>
                <a:latin typeface="Microsoft Sans Serif"/>
                <a:cs typeface="Microsoft Sans Serif"/>
              </a:rPr>
              <a:t>olumns</a:t>
            </a:r>
            <a:r>
              <a:rPr sz="3850" spc="-10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850" spc="165" dirty="0">
                <a:solidFill>
                  <a:srgbClr val="D5D5D5"/>
                </a:solidFill>
                <a:latin typeface="Microsoft Sans Serif"/>
                <a:cs typeface="Microsoft Sans Serif"/>
              </a:rPr>
              <a:t>a</a:t>
            </a:r>
            <a:r>
              <a:rPr sz="3850" spc="50" dirty="0">
                <a:solidFill>
                  <a:srgbClr val="D5D5D5"/>
                </a:solidFill>
                <a:latin typeface="Microsoft Sans Serif"/>
                <a:cs typeface="Microsoft Sans Serif"/>
              </a:rPr>
              <a:t>r</a:t>
            </a:r>
            <a:r>
              <a:rPr sz="3850" spc="105" dirty="0">
                <a:solidFill>
                  <a:srgbClr val="D5D5D5"/>
                </a:solidFill>
                <a:latin typeface="Microsoft Sans Serif"/>
                <a:cs typeface="Microsoft Sans Serif"/>
              </a:rPr>
              <a:t>e</a:t>
            </a:r>
            <a:r>
              <a:rPr sz="3850" spc="-10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850" spc="355" dirty="0">
                <a:solidFill>
                  <a:srgbClr val="D5D5D5"/>
                </a:solidFill>
                <a:latin typeface="Microsoft Sans Serif"/>
                <a:cs typeface="Microsoft Sans Serif"/>
              </a:rPr>
              <a:t>ob</a:t>
            </a:r>
            <a:r>
              <a:rPr sz="3850" spc="190" dirty="0">
                <a:solidFill>
                  <a:srgbClr val="D5D5D5"/>
                </a:solidFill>
                <a:latin typeface="Microsoft Sans Serif"/>
                <a:cs typeface="Microsoft Sans Serif"/>
              </a:rPr>
              <a:t>t</a:t>
            </a:r>
            <a:r>
              <a:rPr sz="3850" spc="160" dirty="0">
                <a:solidFill>
                  <a:srgbClr val="D5D5D5"/>
                </a:solidFill>
                <a:latin typeface="Microsoft Sans Serif"/>
                <a:cs typeface="Microsoft Sans Serif"/>
              </a:rPr>
              <a:t>ained</a:t>
            </a:r>
            <a:r>
              <a:rPr sz="3850" spc="-10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850" spc="254" dirty="0">
                <a:solidFill>
                  <a:srgbClr val="D5D5D5"/>
                </a:solidFill>
                <a:latin typeface="Microsoft Sans Serif"/>
                <a:cs typeface="Microsoft Sans Serif"/>
              </a:rPr>
              <a:t>b</a:t>
            </a:r>
            <a:r>
              <a:rPr sz="3850" spc="215" dirty="0">
                <a:solidFill>
                  <a:srgbClr val="D5D5D5"/>
                </a:solidFill>
                <a:latin typeface="Microsoft Sans Serif"/>
                <a:cs typeface="Microsoft Sans Serif"/>
              </a:rPr>
              <a:t>y</a:t>
            </a:r>
            <a:r>
              <a:rPr sz="3850" spc="-10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850" spc="175" dirty="0">
                <a:solidFill>
                  <a:srgbClr val="D5D5D5"/>
                </a:solidFill>
                <a:latin typeface="Microsoft Sans Serif"/>
                <a:cs typeface="Microsoft Sans Serif"/>
              </a:rPr>
              <a:t>using</a:t>
            </a:r>
            <a:r>
              <a:rPr sz="3850" spc="-10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850" spc="120" dirty="0">
                <a:solidFill>
                  <a:srgbClr val="D5D5D5"/>
                </a:solidFill>
                <a:latin typeface="Microsoft Sans Serif"/>
                <a:cs typeface="Microsoft Sans Serif"/>
              </a:rPr>
              <a:t>SpaceX</a:t>
            </a:r>
            <a:r>
              <a:rPr sz="3850" spc="-10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850" spc="-275" dirty="0">
                <a:solidFill>
                  <a:srgbClr val="D5D5D5"/>
                </a:solidFill>
                <a:latin typeface="Microsoft Sans Serif"/>
                <a:cs typeface="Microsoft Sans Serif"/>
              </a:rPr>
              <a:t>RE</a:t>
            </a:r>
            <a:r>
              <a:rPr sz="3850" spc="-200" dirty="0">
                <a:solidFill>
                  <a:srgbClr val="D5D5D5"/>
                </a:solidFill>
                <a:latin typeface="Microsoft Sans Serif"/>
                <a:cs typeface="Microsoft Sans Serif"/>
              </a:rPr>
              <a:t>S</a:t>
            </a:r>
            <a:r>
              <a:rPr sz="3850" spc="-95" dirty="0">
                <a:solidFill>
                  <a:srgbClr val="D5D5D5"/>
                </a:solidFill>
                <a:latin typeface="Microsoft Sans Serif"/>
                <a:cs typeface="Microsoft Sans Serif"/>
              </a:rPr>
              <a:t>T</a:t>
            </a:r>
            <a:r>
              <a:rPr sz="3850" spc="-10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850" spc="35" dirty="0">
                <a:solidFill>
                  <a:srgbClr val="D5D5D5"/>
                </a:solidFill>
                <a:latin typeface="Microsoft Sans Serif"/>
                <a:cs typeface="Microsoft Sans Serif"/>
              </a:rPr>
              <a:t>API:</a:t>
            </a:r>
            <a:endParaRPr sz="3850">
              <a:latin typeface="Microsoft Sans Serif"/>
              <a:cs typeface="Microsoft Sans Serif"/>
            </a:endParaRPr>
          </a:p>
          <a:p>
            <a:pPr marL="1520190" marR="5080">
              <a:lnSpc>
                <a:spcPct val="109500"/>
              </a:lnSpc>
              <a:spcBef>
                <a:spcPts val="1745"/>
              </a:spcBef>
            </a:pPr>
            <a:r>
              <a:rPr sz="345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FlightNumber, </a:t>
            </a:r>
            <a:r>
              <a:rPr sz="345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Date, </a:t>
            </a:r>
            <a:r>
              <a:rPr sz="345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BoosterVersion, </a:t>
            </a:r>
            <a:r>
              <a:rPr sz="34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PayloadMass, </a:t>
            </a:r>
            <a:r>
              <a:rPr sz="345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Orbit, </a:t>
            </a:r>
            <a:r>
              <a:rPr sz="345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LaunchSite, </a:t>
            </a:r>
            <a:r>
              <a:rPr sz="345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Outcome,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Flights,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GridFins,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Reused,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Legs,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LandingPad,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Block,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ReusedCount, </a:t>
            </a:r>
            <a:r>
              <a:rPr sz="3450" spc="-9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Serial,</a:t>
            </a:r>
            <a:r>
              <a:rPr sz="345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Longitude,</a:t>
            </a:r>
            <a:r>
              <a:rPr sz="34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Latitude</a:t>
            </a:r>
            <a:endParaRPr sz="3450">
              <a:latin typeface="Microsoft Sans Serif"/>
              <a:cs typeface="Microsoft Sans Serif"/>
            </a:endParaRPr>
          </a:p>
          <a:p>
            <a:pPr marL="766445">
              <a:lnSpc>
                <a:spcPct val="100000"/>
              </a:lnSpc>
              <a:spcBef>
                <a:spcPts val="4090"/>
              </a:spcBef>
            </a:pPr>
            <a:r>
              <a:rPr sz="3850" spc="90" dirty="0">
                <a:solidFill>
                  <a:srgbClr val="D5D5D5"/>
                </a:solidFill>
                <a:latin typeface="Microsoft Sans Serif"/>
                <a:cs typeface="Microsoft Sans Serif"/>
              </a:rPr>
              <a:t>Data</a:t>
            </a:r>
            <a:r>
              <a:rPr sz="3850" spc="-11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850" spc="175" dirty="0">
                <a:solidFill>
                  <a:srgbClr val="D5D5D5"/>
                </a:solidFill>
                <a:latin typeface="Microsoft Sans Serif"/>
                <a:cs typeface="Microsoft Sans Serif"/>
              </a:rPr>
              <a:t>Columns</a:t>
            </a:r>
            <a:r>
              <a:rPr sz="3850" spc="-10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850" spc="105" dirty="0">
                <a:solidFill>
                  <a:srgbClr val="D5D5D5"/>
                </a:solidFill>
                <a:latin typeface="Microsoft Sans Serif"/>
                <a:cs typeface="Microsoft Sans Serif"/>
              </a:rPr>
              <a:t>are</a:t>
            </a:r>
            <a:r>
              <a:rPr sz="3850" spc="-10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850" spc="215" dirty="0">
                <a:solidFill>
                  <a:srgbClr val="D5D5D5"/>
                </a:solidFill>
                <a:latin typeface="Microsoft Sans Serif"/>
                <a:cs typeface="Microsoft Sans Serif"/>
              </a:rPr>
              <a:t>obtained</a:t>
            </a:r>
            <a:r>
              <a:rPr sz="3850" spc="-11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850" spc="235" dirty="0">
                <a:solidFill>
                  <a:srgbClr val="D5D5D5"/>
                </a:solidFill>
                <a:latin typeface="Microsoft Sans Serif"/>
                <a:cs typeface="Microsoft Sans Serif"/>
              </a:rPr>
              <a:t>by</a:t>
            </a:r>
            <a:r>
              <a:rPr sz="3850" spc="-10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850" spc="175" dirty="0">
                <a:solidFill>
                  <a:srgbClr val="D5D5D5"/>
                </a:solidFill>
                <a:latin typeface="Microsoft Sans Serif"/>
                <a:cs typeface="Microsoft Sans Serif"/>
              </a:rPr>
              <a:t>using</a:t>
            </a:r>
            <a:r>
              <a:rPr sz="3850" spc="-10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850" spc="160" dirty="0">
                <a:solidFill>
                  <a:srgbClr val="D5D5D5"/>
                </a:solidFill>
                <a:latin typeface="Microsoft Sans Serif"/>
                <a:cs typeface="Microsoft Sans Serif"/>
              </a:rPr>
              <a:t>Wikipedia</a:t>
            </a:r>
            <a:r>
              <a:rPr sz="3850" spc="-10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850" spc="100" dirty="0">
                <a:solidFill>
                  <a:srgbClr val="D5D5D5"/>
                </a:solidFill>
                <a:latin typeface="Microsoft Sans Serif"/>
                <a:cs typeface="Microsoft Sans Serif"/>
              </a:rPr>
              <a:t>Web</a:t>
            </a:r>
            <a:r>
              <a:rPr sz="3850" spc="-11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850" spc="165" dirty="0">
                <a:solidFill>
                  <a:srgbClr val="D5D5D5"/>
                </a:solidFill>
                <a:latin typeface="Microsoft Sans Serif"/>
                <a:cs typeface="Microsoft Sans Serif"/>
              </a:rPr>
              <a:t>Scraping:</a:t>
            </a:r>
            <a:endParaRPr sz="3850">
              <a:latin typeface="Microsoft Sans Serif"/>
              <a:cs typeface="Microsoft Sans Serif"/>
            </a:endParaRPr>
          </a:p>
          <a:p>
            <a:pPr marL="1520190" marR="1050925">
              <a:lnSpc>
                <a:spcPct val="109500"/>
              </a:lnSpc>
              <a:spcBef>
                <a:spcPts val="1739"/>
              </a:spcBef>
            </a:pPr>
            <a:r>
              <a:rPr sz="345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Flight</a:t>
            </a:r>
            <a:r>
              <a:rPr sz="34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No.,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</a:t>
            </a:r>
            <a:r>
              <a:rPr sz="34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site,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Payload,</a:t>
            </a:r>
            <a:r>
              <a:rPr sz="34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PayloadMass,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Orbit,</a:t>
            </a:r>
            <a:r>
              <a:rPr sz="34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Customer,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 </a:t>
            </a:r>
            <a:r>
              <a:rPr sz="3450" spc="-9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outcome,</a:t>
            </a:r>
            <a:r>
              <a:rPr sz="34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Version</a:t>
            </a:r>
            <a:r>
              <a:rPr sz="34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Booster,</a:t>
            </a:r>
            <a:r>
              <a:rPr sz="34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Booster</a:t>
            </a:r>
            <a:r>
              <a:rPr sz="34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landing,</a:t>
            </a:r>
            <a:r>
              <a:rPr sz="34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Date,</a:t>
            </a:r>
            <a:r>
              <a:rPr sz="34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Time</a:t>
            </a:r>
            <a:endParaRPr sz="345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95195" y="1055885"/>
            <a:ext cx="11336577" cy="825021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1075793" y="2256805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29" h="3241675">
                <a:moveTo>
                  <a:pt x="3124225" y="0"/>
                </a:moveTo>
                <a:lnTo>
                  <a:pt x="544458" y="0"/>
                </a:lnTo>
                <a:lnTo>
                  <a:pt x="469733" y="123"/>
                </a:lnTo>
                <a:lnTo>
                  <a:pt x="404775" y="988"/>
                </a:lnTo>
                <a:lnTo>
                  <a:pt x="348694" y="3335"/>
                </a:lnTo>
                <a:lnTo>
                  <a:pt x="300604" y="7907"/>
                </a:lnTo>
                <a:lnTo>
                  <a:pt x="259617" y="15443"/>
                </a:lnTo>
                <a:lnTo>
                  <a:pt x="180489" y="46621"/>
                </a:lnTo>
                <a:lnTo>
                  <a:pt x="139935" y="72522"/>
                </a:lnTo>
                <a:lnTo>
                  <a:pt x="103724" y="103848"/>
                </a:lnTo>
                <a:lnTo>
                  <a:pt x="72398" y="140059"/>
                </a:lnTo>
                <a:lnTo>
                  <a:pt x="46497" y="180613"/>
                </a:lnTo>
                <a:lnTo>
                  <a:pt x="26563" y="224968"/>
                </a:lnTo>
                <a:lnTo>
                  <a:pt x="7783" y="300728"/>
                </a:lnTo>
                <a:lnTo>
                  <a:pt x="3212" y="348818"/>
                </a:lnTo>
                <a:lnTo>
                  <a:pt x="864" y="404898"/>
                </a:lnTo>
                <a:lnTo>
                  <a:pt x="0" y="469857"/>
                </a:lnTo>
                <a:lnTo>
                  <a:pt x="0" y="2771690"/>
                </a:lnTo>
                <a:lnTo>
                  <a:pt x="864" y="2836649"/>
                </a:lnTo>
                <a:lnTo>
                  <a:pt x="3212" y="2892729"/>
                </a:lnTo>
                <a:lnTo>
                  <a:pt x="7783" y="2940819"/>
                </a:lnTo>
                <a:lnTo>
                  <a:pt x="15320" y="2981807"/>
                </a:lnTo>
                <a:lnTo>
                  <a:pt x="46497" y="3060935"/>
                </a:lnTo>
                <a:lnTo>
                  <a:pt x="72398" y="3101488"/>
                </a:lnTo>
                <a:lnTo>
                  <a:pt x="103724" y="3137699"/>
                </a:lnTo>
                <a:lnTo>
                  <a:pt x="139935" y="3169026"/>
                </a:lnTo>
                <a:lnTo>
                  <a:pt x="180489" y="3194927"/>
                </a:lnTo>
                <a:lnTo>
                  <a:pt x="224844" y="3214861"/>
                </a:lnTo>
                <a:lnTo>
                  <a:pt x="300604" y="3233641"/>
                </a:lnTo>
                <a:lnTo>
                  <a:pt x="348694" y="3238212"/>
                </a:lnTo>
                <a:lnTo>
                  <a:pt x="404775" y="3240560"/>
                </a:lnTo>
                <a:lnTo>
                  <a:pt x="469733" y="3241424"/>
                </a:lnTo>
                <a:lnTo>
                  <a:pt x="544458" y="3241548"/>
                </a:lnTo>
                <a:lnTo>
                  <a:pt x="3124225" y="3241548"/>
                </a:lnTo>
                <a:lnTo>
                  <a:pt x="3198950" y="3241424"/>
                </a:lnTo>
                <a:lnTo>
                  <a:pt x="3263908" y="3240560"/>
                </a:lnTo>
                <a:lnTo>
                  <a:pt x="3319989" y="3238212"/>
                </a:lnTo>
                <a:lnTo>
                  <a:pt x="3368079" y="3233641"/>
                </a:lnTo>
                <a:lnTo>
                  <a:pt x="3409066" y="3226104"/>
                </a:lnTo>
                <a:lnTo>
                  <a:pt x="3488194" y="3194927"/>
                </a:lnTo>
                <a:lnTo>
                  <a:pt x="3528747" y="3169026"/>
                </a:lnTo>
                <a:lnTo>
                  <a:pt x="3564958" y="3137699"/>
                </a:lnTo>
                <a:lnTo>
                  <a:pt x="3596285" y="3101488"/>
                </a:lnTo>
                <a:lnTo>
                  <a:pt x="3622186" y="3060935"/>
                </a:lnTo>
                <a:lnTo>
                  <a:pt x="3642120" y="3016580"/>
                </a:lnTo>
                <a:lnTo>
                  <a:pt x="3660900" y="2940819"/>
                </a:lnTo>
                <a:lnTo>
                  <a:pt x="3665471" y="2892729"/>
                </a:lnTo>
                <a:lnTo>
                  <a:pt x="3667819" y="2836649"/>
                </a:lnTo>
                <a:lnTo>
                  <a:pt x="3668684" y="2771690"/>
                </a:lnTo>
                <a:lnTo>
                  <a:pt x="3668684" y="469857"/>
                </a:lnTo>
                <a:lnTo>
                  <a:pt x="3667819" y="404898"/>
                </a:lnTo>
                <a:lnTo>
                  <a:pt x="3665471" y="348818"/>
                </a:lnTo>
                <a:lnTo>
                  <a:pt x="3660900" y="300728"/>
                </a:lnTo>
                <a:lnTo>
                  <a:pt x="3653363" y="259740"/>
                </a:lnTo>
                <a:lnTo>
                  <a:pt x="3622186" y="180613"/>
                </a:lnTo>
                <a:lnTo>
                  <a:pt x="3596285" y="140059"/>
                </a:lnTo>
                <a:lnTo>
                  <a:pt x="3564958" y="103848"/>
                </a:lnTo>
                <a:lnTo>
                  <a:pt x="3528747" y="72522"/>
                </a:lnTo>
                <a:lnTo>
                  <a:pt x="3488194" y="46621"/>
                </a:lnTo>
                <a:lnTo>
                  <a:pt x="3443839" y="26687"/>
                </a:lnTo>
                <a:lnTo>
                  <a:pt x="3368079" y="7907"/>
                </a:lnTo>
                <a:lnTo>
                  <a:pt x="3319989" y="3335"/>
                </a:lnTo>
                <a:lnTo>
                  <a:pt x="3263908" y="988"/>
                </a:lnTo>
                <a:lnTo>
                  <a:pt x="3198950" y="123"/>
                </a:lnTo>
                <a:lnTo>
                  <a:pt x="3124225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808798" y="2980022"/>
            <a:ext cx="2202815" cy="17849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ctr">
              <a:lnSpc>
                <a:spcPct val="111000"/>
              </a:lnSpc>
              <a:spcBef>
                <a:spcPts val="90"/>
              </a:spcBef>
            </a:pPr>
            <a:r>
              <a:rPr sz="2600" spc="110" dirty="0">
                <a:latin typeface="Microsoft Sans Serif"/>
                <a:cs typeface="Microsoft Sans Serif"/>
              </a:rPr>
              <a:t>Requesting </a:t>
            </a:r>
            <a:r>
              <a:rPr sz="2600" spc="114" dirty="0">
                <a:latin typeface="Microsoft Sans Serif"/>
                <a:cs typeface="Microsoft Sans Serif"/>
              </a:rPr>
              <a:t> </a:t>
            </a:r>
            <a:r>
              <a:rPr sz="2600" spc="155" dirty="0">
                <a:latin typeface="Microsoft Sans Serif"/>
                <a:cs typeface="Microsoft Sans Serif"/>
              </a:rPr>
              <a:t>rocket</a:t>
            </a:r>
            <a:r>
              <a:rPr sz="2600" spc="-150" dirty="0">
                <a:latin typeface="Microsoft Sans Serif"/>
                <a:cs typeface="Microsoft Sans Serif"/>
              </a:rPr>
              <a:t> </a:t>
            </a:r>
            <a:r>
              <a:rPr sz="2600" spc="135" dirty="0">
                <a:latin typeface="Microsoft Sans Serif"/>
                <a:cs typeface="Microsoft Sans Serif"/>
              </a:rPr>
              <a:t>launch </a:t>
            </a:r>
            <a:r>
              <a:rPr sz="2600" spc="-675" dirty="0">
                <a:latin typeface="Microsoft Sans Serif"/>
                <a:cs typeface="Microsoft Sans Serif"/>
              </a:rPr>
              <a:t> </a:t>
            </a:r>
            <a:r>
              <a:rPr sz="2600" spc="125" dirty="0">
                <a:latin typeface="Microsoft Sans Serif"/>
                <a:cs typeface="Microsoft Sans Serif"/>
              </a:rPr>
              <a:t>data </a:t>
            </a:r>
            <a:r>
              <a:rPr sz="2600" spc="200" dirty="0">
                <a:latin typeface="Microsoft Sans Serif"/>
                <a:cs typeface="Microsoft Sans Serif"/>
              </a:rPr>
              <a:t>from </a:t>
            </a:r>
            <a:r>
              <a:rPr sz="2600" spc="204" dirty="0">
                <a:latin typeface="Microsoft Sans Serif"/>
                <a:cs typeface="Microsoft Sans Serif"/>
              </a:rPr>
              <a:t> </a:t>
            </a:r>
            <a:r>
              <a:rPr sz="2600" spc="95" dirty="0">
                <a:latin typeface="Microsoft Sans Serif"/>
                <a:cs typeface="Microsoft Sans Serif"/>
              </a:rPr>
              <a:t>SpaceX</a:t>
            </a:r>
            <a:r>
              <a:rPr sz="2600" spc="-85" dirty="0">
                <a:latin typeface="Microsoft Sans Serif"/>
                <a:cs typeface="Microsoft Sans Serif"/>
              </a:rPr>
              <a:t> </a:t>
            </a:r>
            <a:r>
              <a:rPr sz="2600" spc="25" dirty="0">
                <a:latin typeface="Microsoft Sans Serif"/>
                <a:cs typeface="Microsoft Sans Serif"/>
              </a:rPr>
              <a:t>API</a:t>
            </a:r>
            <a:endParaRPr sz="26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832023" y="2256805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29" h="3241675">
                <a:moveTo>
                  <a:pt x="3166800" y="0"/>
                </a:moveTo>
                <a:lnTo>
                  <a:pt x="501902" y="0"/>
                </a:lnTo>
                <a:lnTo>
                  <a:pt x="433018" y="113"/>
                </a:lnTo>
                <a:lnTo>
                  <a:pt x="373137" y="911"/>
                </a:lnTo>
                <a:lnTo>
                  <a:pt x="321439" y="3075"/>
                </a:lnTo>
                <a:lnTo>
                  <a:pt x="277108" y="7289"/>
                </a:lnTo>
                <a:lnTo>
                  <a:pt x="239324" y="14236"/>
                </a:lnTo>
                <a:lnTo>
                  <a:pt x="158608" y="47328"/>
                </a:lnTo>
                <a:lnTo>
                  <a:pt x="115137" y="77832"/>
                </a:lnTo>
                <a:lnTo>
                  <a:pt x="77718" y="115251"/>
                </a:lnTo>
                <a:lnTo>
                  <a:pt x="47214" y="158722"/>
                </a:lnTo>
                <a:lnTo>
                  <a:pt x="24487" y="207384"/>
                </a:lnTo>
                <a:lnTo>
                  <a:pt x="7175" y="277222"/>
                </a:lnTo>
                <a:lnTo>
                  <a:pt x="2961" y="321554"/>
                </a:lnTo>
                <a:lnTo>
                  <a:pt x="797" y="373251"/>
                </a:lnTo>
                <a:lnTo>
                  <a:pt x="0" y="433132"/>
                </a:lnTo>
                <a:lnTo>
                  <a:pt x="0" y="2808415"/>
                </a:lnTo>
                <a:lnTo>
                  <a:pt x="797" y="2868297"/>
                </a:lnTo>
                <a:lnTo>
                  <a:pt x="2961" y="2919994"/>
                </a:lnTo>
                <a:lnTo>
                  <a:pt x="7175" y="2964325"/>
                </a:lnTo>
                <a:lnTo>
                  <a:pt x="14122" y="3002109"/>
                </a:lnTo>
                <a:lnTo>
                  <a:pt x="47214" y="3082825"/>
                </a:lnTo>
                <a:lnTo>
                  <a:pt x="77718" y="3126296"/>
                </a:lnTo>
                <a:lnTo>
                  <a:pt x="115137" y="3163715"/>
                </a:lnTo>
                <a:lnTo>
                  <a:pt x="158608" y="3194220"/>
                </a:lnTo>
                <a:lnTo>
                  <a:pt x="207269" y="3216947"/>
                </a:lnTo>
                <a:lnTo>
                  <a:pt x="277108" y="3234259"/>
                </a:lnTo>
                <a:lnTo>
                  <a:pt x="321439" y="3238473"/>
                </a:lnTo>
                <a:lnTo>
                  <a:pt x="373137" y="3240637"/>
                </a:lnTo>
                <a:lnTo>
                  <a:pt x="433018" y="3241434"/>
                </a:lnTo>
                <a:lnTo>
                  <a:pt x="501902" y="3241548"/>
                </a:lnTo>
                <a:lnTo>
                  <a:pt x="3166800" y="3241548"/>
                </a:lnTo>
                <a:lnTo>
                  <a:pt x="3235684" y="3241434"/>
                </a:lnTo>
                <a:lnTo>
                  <a:pt x="3295566" y="3240637"/>
                </a:lnTo>
                <a:lnTo>
                  <a:pt x="3347263" y="3238473"/>
                </a:lnTo>
                <a:lnTo>
                  <a:pt x="3391594" y="3234259"/>
                </a:lnTo>
                <a:lnTo>
                  <a:pt x="3429378" y="3227311"/>
                </a:lnTo>
                <a:lnTo>
                  <a:pt x="3510094" y="3194220"/>
                </a:lnTo>
                <a:lnTo>
                  <a:pt x="3553565" y="3163715"/>
                </a:lnTo>
                <a:lnTo>
                  <a:pt x="3590984" y="3126296"/>
                </a:lnTo>
                <a:lnTo>
                  <a:pt x="3621488" y="3082825"/>
                </a:lnTo>
                <a:lnTo>
                  <a:pt x="3644215" y="3034164"/>
                </a:lnTo>
                <a:lnTo>
                  <a:pt x="3661528" y="2964325"/>
                </a:lnTo>
                <a:lnTo>
                  <a:pt x="3665742" y="2919994"/>
                </a:lnTo>
                <a:lnTo>
                  <a:pt x="3667906" y="2868297"/>
                </a:lnTo>
                <a:lnTo>
                  <a:pt x="3668703" y="2808415"/>
                </a:lnTo>
                <a:lnTo>
                  <a:pt x="3668703" y="433132"/>
                </a:lnTo>
                <a:lnTo>
                  <a:pt x="3667906" y="373251"/>
                </a:lnTo>
                <a:lnTo>
                  <a:pt x="3665742" y="321554"/>
                </a:lnTo>
                <a:lnTo>
                  <a:pt x="3661528" y="277222"/>
                </a:lnTo>
                <a:lnTo>
                  <a:pt x="3654580" y="239438"/>
                </a:lnTo>
                <a:lnTo>
                  <a:pt x="3621488" y="158722"/>
                </a:lnTo>
                <a:lnTo>
                  <a:pt x="3590984" y="115251"/>
                </a:lnTo>
                <a:lnTo>
                  <a:pt x="3553565" y="77832"/>
                </a:lnTo>
                <a:lnTo>
                  <a:pt x="3510094" y="47328"/>
                </a:lnTo>
                <a:lnTo>
                  <a:pt x="3461433" y="24601"/>
                </a:lnTo>
                <a:lnTo>
                  <a:pt x="3391594" y="7289"/>
                </a:lnTo>
                <a:lnTo>
                  <a:pt x="3347263" y="3075"/>
                </a:lnTo>
                <a:lnTo>
                  <a:pt x="3295566" y="911"/>
                </a:lnTo>
                <a:lnTo>
                  <a:pt x="3235684" y="113"/>
                </a:lnTo>
                <a:lnTo>
                  <a:pt x="3166800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944450" y="2553865"/>
            <a:ext cx="3444240" cy="262572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200025" marR="191770" indent="-635" algn="ctr">
              <a:lnSpc>
                <a:spcPct val="111500"/>
              </a:lnSpc>
              <a:spcBef>
                <a:spcPts val="75"/>
              </a:spcBef>
            </a:pPr>
            <a:r>
              <a:rPr sz="2600" spc="150" dirty="0">
                <a:latin typeface="Microsoft Sans Serif"/>
                <a:cs typeface="Microsoft Sans Serif"/>
              </a:rPr>
              <a:t>Decoding </a:t>
            </a:r>
            <a:r>
              <a:rPr sz="2600" spc="160" dirty="0">
                <a:latin typeface="Microsoft Sans Serif"/>
                <a:cs typeface="Microsoft Sans Serif"/>
              </a:rPr>
              <a:t>the </a:t>
            </a:r>
            <a:r>
              <a:rPr sz="2600" spc="165" dirty="0">
                <a:latin typeface="Microsoft Sans Serif"/>
                <a:cs typeface="Microsoft Sans Serif"/>
              </a:rPr>
              <a:t> </a:t>
            </a:r>
            <a:r>
              <a:rPr sz="2600" spc="110" dirty="0">
                <a:latin typeface="Microsoft Sans Serif"/>
                <a:cs typeface="Microsoft Sans Serif"/>
              </a:rPr>
              <a:t>response </a:t>
            </a:r>
            <a:r>
              <a:rPr sz="2600" spc="180" dirty="0">
                <a:latin typeface="Microsoft Sans Serif"/>
                <a:cs typeface="Microsoft Sans Serif"/>
              </a:rPr>
              <a:t>content </a:t>
            </a:r>
            <a:r>
              <a:rPr sz="2600" spc="185" dirty="0">
                <a:latin typeface="Microsoft Sans Serif"/>
                <a:cs typeface="Microsoft Sans Serif"/>
              </a:rPr>
              <a:t> </a:t>
            </a:r>
            <a:r>
              <a:rPr sz="2600" spc="130" dirty="0">
                <a:latin typeface="Microsoft Sans Serif"/>
                <a:cs typeface="Microsoft Sans Serif"/>
              </a:rPr>
              <a:t>using</a:t>
            </a:r>
            <a:r>
              <a:rPr sz="2600" spc="-65" dirty="0">
                <a:latin typeface="Microsoft Sans Serif"/>
                <a:cs typeface="Microsoft Sans Serif"/>
              </a:rPr>
              <a:t> </a:t>
            </a:r>
            <a:r>
              <a:rPr sz="2600" spc="20" dirty="0">
                <a:latin typeface="Courier New"/>
                <a:cs typeface="Courier New"/>
              </a:rPr>
              <a:t>.json()</a:t>
            </a:r>
            <a:r>
              <a:rPr sz="2600" spc="-935" dirty="0">
                <a:latin typeface="Courier New"/>
                <a:cs typeface="Courier New"/>
              </a:rPr>
              <a:t> </a:t>
            </a:r>
            <a:r>
              <a:rPr sz="2600" spc="105" dirty="0">
                <a:latin typeface="Microsoft Sans Serif"/>
                <a:cs typeface="Microsoft Sans Serif"/>
              </a:rPr>
              <a:t>and  </a:t>
            </a:r>
            <a:r>
              <a:rPr sz="2600" spc="175" dirty="0">
                <a:latin typeface="Microsoft Sans Serif"/>
                <a:cs typeface="Microsoft Sans Serif"/>
              </a:rPr>
              <a:t>turning </a:t>
            </a:r>
            <a:r>
              <a:rPr sz="2600" spc="185" dirty="0">
                <a:latin typeface="Microsoft Sans Serif"/>
                <a:cs typeface="Microsoft Sans Serif"/>
              </a:rPr>
              <a:t>it </a:t>
            </a:r>
            <a:r>
              <a:rPr sz="2600" spc="170" dirty="0">
                <a:latin typeface="Microsoft Sans Serif"/>
                <a:cs typeface="Microsoft Sans Serif"/>
              </a:rPr>
              <a:t>into </a:t>
            </a:r>
            <a:r>
              <a:rPr sz="2600" spc="15" dirty="0">
                <a:latin typeface="Microsoft Sans Serif"/>
                <a:cs typeface="Microsoft Sans Serif"/>
              </a:rPr>
              <a:t>a </a:t>
            </a:r>
            <a:r>
              <a:rPr sz="2600" spc="20" dirty="0">
                <a:latin typeface="Microsoft Sans Serif"/>
                <a:cs typeface="Microsoft Sans Serif"/>
              </a:rPr>
              <a:t> </a:t>
            </a:r>
            <a:r>
              <a:rPr sz="2600" spc="140" dirty="0">
                <a:latin typeface="Microsoft Sans Serif"/>
                <a:cs typeface="Microsoft Sans Serif"/>
              </a:rPr>
              <a:t>dataframe</a:t>
            </a:r>
            <a:r>
              <a:rPr sz="2600" spc="-80" dirty="0">
                <a:latin typeface="Microsoft Sans Serif"/>
                <a:cs typeface="Microsoft Sans Serif"/>
              </a:rPr>
              <a:t> </a:t>
            </a:r>
            <a:r>
              <a:rPr sz="2600" spc="130" dirty="0">
                <a:latin typeface="Microsoft Sans Serif"/>
                <a:cs typeface="Microsoft Sans Serif"/>
              </a:rPr>
              <a:t>using</a:t>
            </a:r>
            <a:endParaRPr sz="2600">
              <a:latin typeface="Microsoft Sans Serif"/>
              <a:cs typeface="Microsoft Sans Serif"/>
            </a:endParaRPr>
          </a:p>
          <a:p>
            <a:pPr algn="ctr">
              <a:lnSpc>
                <a:spcPts val="3090"/>
              </a:lnSpc>
            </a:pPr>
            <a:r>
              <a:rPr sz="2600" spc="20" dirty="0">
                <a:latin typeface="Courier New"/>
                <a:cs typeface="Courier New"/>
              </a:rPr>
              <a:t>.json_normalize()</a:t>
            </a:r>
            <a:endParaRPr sz="2600">
              <a:latin typeface="Courier New"/>
              <a:cs typeface="Courier New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588263" y="2256805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30" h="3241675">
                <a:moveTo>
                  <a:pt x="3166805" y="0"/>
                </a:moveTo>
                <a:lnTo>
                  <a:pt x="501902" y="0"/>
                </a:lnTo>
                <a:lnTo>
                  <a:pt x="433018" y="113"/>
                </a:lnTo>
                <a:lnTo>
                  <a:pt x="373136" y="911"/>
                </a:lnTo>
                <a:lnTo>
                  <a:pt x="321439" y="3075"/>
                </a:lnTo>
                <a:lnTo>
                  <a:pt x="277107" y="7289"/>
                </a:lnTo>
                <a:lnTo>
                  <a:pt x="239324" y="14236"/>
                </a:lnTo>
                <a:lnTo>
                  <a:pt x="158609" y="47328"/>
                </a:lnTo>
                <a:lnTo>
                  <a:pt x="115136" y="77832"/>
                </a:lnTo>
                <a:lnTo>
                  <a:pt x="77716" y="115251"/>
                </a:lnTo>
                <a:lnTo>
                  <a:pt x="47210" y="158722"/>
                </a:lnTo>
                <a:lnTo>
                  <a:pt x="24482" y="207384"/>
                </a:lnTo>
                <a:lnTo>
                  <a:pt x="7173" y="277222"/>
                </a:lnTo>
                <a:lnTo>
                  <a:pt x="2960" y="321554"/>
                </a:lnTo>
                <a:lnTo>
                  <a:pt x="797" y="373251"/>
                </a:lnTo>
                <a:lnTo>
                  <a:pt x="0" y="433132"/>
                </a:lnTo>
                <a:lnTo>
                  <a:pt x="0" y="2808415"/>
                </a:lnTo>
                <a:lnTo>
                  <a:pt x="797" y="2868297"/>
                </a:lnTo>
                <a:lnTo>
                  <a:pt x="2960" y="2919994"/>
                </a:lnTo>
                <a:lnTo>
                  <a:pt x="7173" y="2964325"/>
                </a:lnTo>
                <a:lnTo>
                  <a:pt x="14119" y="3002109"/>
                </a:lnTo>
                <a:lnTo>
                  <a:pt x="47210" y="3082825"/>
                </a:lnTo>
                <a:lnTo>
                  <a:pt x="77716" y="3126296"/>
                </a:lnTo>
                <a:lnTo>
                  <a:pt x="115136" y="3163715"/>
                </a:lnTo>
                <a:lnTo>
                  <a:pt x="158609" y="3194220"/>
                </a:lnTo>
                <a:lnTo>
                  <a:pt x="207272" y="3216947"/>
                </a:lnTo>
                <a:lnTo>
                  <a:pt x="277107" y="3234259"/>
                </a:lnTo>
                <a:lnTo>
                  <a:pt x="321439" y="3238473"/>
                </a:lnTo>
                <a:lnTo>
                  <a:pt x="373136" y="3240637"/>
                </a:lnTo>
                <a:lnTo>
                  <a:pt x="433018" y="3241434"/>
                </a:lnTo>
                <a:lnTo>
                  <a:pt x="501902" y="3241548"/>
                </a:lnTo>
                <a:lnTo>
                  <a:pt x="3166805" y="3241548"/>
                </a:lnTo>
                <a:lnTo>
                  <a:pt x="3235688" y="3241434"/>
                </a:lnTo>
                <a:lnTo>
                  <a:pt x="3295568" y="3240637"/>
                </a:lnTo>
                <a:lnTo>
                  <a:pt x="3347264" y="3238473"/>
                </a:lnTo>
                <a:lnTo>
                  <a:pt x="3391595" y="3234259"/>
                </a:lnTo>
                <a:lnTo>
                  <a:pt x="3429379" y="3227311"/>
                </a:lnTo>
                <a:lnTo>
                  <a:pt x="3510096" y="3194220"/>
                </a:lnTo>
                <a:lnTo>
                  <a:pt x="3553567" y="3163715"/>
                </a:lnTo>
                <a:lnTo>
                  <a:pt x="3590984" y="3126296"/>
                </a:lnTo>
                <a:lnTo>
                  <a:pt x="3621487" y="3082825"/>
                </a:lnTo>
                <a:lnTo>
                  <a:pt x="3644214" y="3034164"/>
                </a:lnTo>
                <a:lnTo>
                  <a:pt x="3661530" y="2964325"/>
                </a:lnTo>
                <a:lnTo>
                  <a:pt x="3665745" y="2919994"/>
                </a:lnTo>
                <a:lnTo>
                  <a:pt x="3667910" y="2868297"/>
                </a:lnTo>
                <a:lnTo>
                  <a:pt x="3668707" y="2808415"/>
                </a:lnTo>
                <a:lnTo>
                  <a:pt x="3668707" y="433132"/>
                </a:lnTo>
                <a:lnTo>
                  <a:pt x="3667910" y="373251"/>
                </a:lnTo>
                <a:lnTo>
                  <a:pt x="3665745" y="321554"/>
                </a:lnTo>
                <a:lnTo>
                  <a:pt x="3661530" y="277222"/>
                </a:lnTo>
                <a:lnTo>
                  <a:pt x="3654581" y="239438"/>
                </a:lnTo>
                <a:lnTo>
                  <a:pt x="3621487" y="158722"/>
                </a:lnTo>
                <a:lnTo>
                  <a:pt x="3590984" y="115251"/>
                </a:lnTo>
                <a:lnTo>
                  <a:pt x="3553567" y="77832"/>
                </a:lnTo>
                <a:lnTo>
                  <a:pt x="3510096" y="47328"/>
                </a:lnTo>
                <a:lnTo>
                  <a:pt x="3461435" y="24601"/>
                </a:lnTo>
                <a:lnTo>
                  <a:pt x="3391595" y="7289"/>
                </a:lnTo>
                <a:lnTo>
                  <a:pt x="3347264" y="3075"/>
                </a:lnTo>
                <a:lnTo>
                  <a:pt x="3295568" y="911"/>
                </a:lnTo>
                <a:lnTo>
                  <a:pt x="3235688" y="113"/>
                </a:lnTo>
                <a:lnTo>
                  <a:pt x="3166805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0857440" y="2535336"/>
            <a:ext cx="3130550" cy="266446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ctr">
              <a:lnSpc>
                <a:spcPct val="111000"/>
              </a:lnSpc>
              <a:spcBef>
                <a:spcPts val="90"/>
              </a:spcBef>
            </a:pPr>
            <a:r>
              <a:rPr sz="2600" spc="110" dirty="0">
                <a:latin typeface="Microsoft Sans Serif"/>
                <a:cs typeface="Microsoft Sans Serif"/>
              </a:rPr>
              <a:t>Requesting</a:t>
            </a:r>
            <a:r>
              <a:rPr sz="2600" spc="-140" dirty="0">
                <a:latin typeface="Microsoft Sans Serif"/>
                <a:cs typeface="Microsoft Sans Serif"/>
              </a:rPr>
              <a:t> </a:t>
            </a:r>
            <a:r>
              <a:rPr sz="2600" spc="140" dirty="0">
                <a:latin typeface="Microsoft Sans Serif"/>
                <a:cs typeface="Microsoft Sans Serif"/>
              </a:rPr>
              <a:t>needed </a:t>
            </a:r>
            <a:r>
              <a:rPr sz="2600" spc="-675" dirty="0">
                <a:latin typeface="Microsoft Sans Serif"/>
                <a:cs typeface="Microsoft Sans Serif"/>
              </a:rPr>
              <a:t> </a:t>
            </a:r>
            <a:r>
              <a:rPr sz="2600" spc="160" dirty="0">
                <a:latin typeface="Microsoft Sans Serif"/>
                <a:cs typeface="Microsoft Sans Serif"/>
              </a:rPr>
              <a:t>information about </a:t>
            </a:r>
            <a:r>
              <a:rPr sz="2600" spc="165" dirty="0">
                <a:latin typeface="Microsoft Sans Serif"/>
                <a:cs typeface="Microsoft Sans Serif"/>
              </a:rPr>
              <a:t> </a:t>
            </a:r>
            <a:r>
              <a:rPr sz="2600" spc="160" dirty="0">
                <a:latin typeface="Microsoft Sans Serif"/>
                <a:cs typeface="Microsoft Sans Serif"/>
              </a:rPr>
              <a:t>the </a:t>
            </a:r>
            <a:r>
              <a:rPr sz="2600" spc="114" dirty="0">
                <a:latin typeface="Microsoft Sans Serif"/>
                <a:cs typeface="Microsoft Sans Serif"/>
              </a:rPr>
              <a:t>launches </a:t>
            </a:r>
            <a:r>
              <a:rPr sz="2600" spc="200" dirty="0">
                <a:latin typeface="Microsoft Sans Serif"/>
                <a:cs typeface="Microsoft Sans Serif"/>
              </a:rPr>
              <a:t>from </a:t>
            </a:r>
            <a:r>
              <a:rPr sz="2600" spc="204" dirty="0">
                <a:latin typeface="Microsoft Sans Serif"/>
                <a:cs typeface="Microsoft Sans Serif"/>
              </a:rPr>
              <a:t> </a:t>
            </a:r>
            <a:r>
              <a:rPr sz="2600" spc="95" dirty="0">
                <a:latin typeface="Microsoft Sans Serif"/>
                <a:cs typeface="Microsoft Sans Serif"/>
              </a:rPr>
              <a:t>SpaceX</a:t>
            </a:r>
            <a:r>
              <a:rPr sz="2600" spc="-70" dirty="0">
                <a:latin typeface="Microsoft Sans Serif"/>
                <a:cs typeface="Microsoft Sans Serif"/>
              </a:rPr>
              <a:t> </a:t>
            </a:r>
            <a:r>
              <a:rPr sz="2600" spc="25" dirty="0">
                <a:latin typeface="Microsoft Sans Serif"/>
                <a:cs typeface="Microsoft Sans Serif"/>
              </a:rPr>
              <a:t>API</a:t>
            </a:r>
            <a:endParaRPr sz="2600">
              <a:latin typeface="Microsoft Sans Serif"/>
              <a:cs typeface="Microsoft Sans Serif"/>
            </a:endParaRPr>
          </a:p>
          <a:p>
            <a:pPr marL="172085" marR="164465" algn="ctr">
              <a:lnSpc>
                <a:spcPct val="111000"/>
              </a:lnSpc>
            </a:pPr>
            <a:r>
              <a:rPr sz="2600" spc="170" dirty="0">
                <a:latin typeface="Microsoft Sans Serif"/>
                <a:cs typeface="Microsoft Sans Serif"/>
              </a:rPr>
              <a:t>by </a:t>
            </a:r>
            <a:r>
              <a:rPr sz="2600" spc="155" dirty="0">
                <a:latin typeface="Microsoft Sans Serif"/>
                <a:cs typeface="Microsoft Sans Serif"/>
              </a:rPr>
              <a:t>applying </a:t>
            </a:r>
            <a:r>
              <a:rPr sz="2600" spc="160" dirty="0">
                <a:latin typeface="Microsoft Sans Serif"/>
                <a:cs typeface="Microsoft Sans Serif"/>
              </a:rPr>
              <a:t> </a:t>
            </a:r>
            <a:r>
              <a:rPr sz="2600" spc="170" dirty="0">
                <a:latin typeface="Microsoft Sans Serif"/>
                <a:cs typeface="Microsoft Sans Serif"/>
              </a:rPr>
              <a:t>custom</a:t>
            </a:r>
            <a:r>
              <a:rPr sz="2600" spc="-125" dirty="0">
                <a:latin typeface="Microsoft Sans Serif"/>
                <a:cs typeface="Microsoft Sans Serif"/>
              </a:rPr>
              <a:t> </a:t>
            </a:r>
            <a:r>
              <a:rPr sz="2600" spc="160" dirty="0">
                <a:latin typeface="Microsoft Sans Serif"/>
                <a:cs typeface="Microsoft Sans Serif"/>
              </a:rPr>
              <a:t>functions</a:t>
            </a:r>
            <a:endParaRPr sz="2600">
              <a:latin typeface="Microsoft Sans Serif"/>
              <a:cs typeface="Microsoft Sans Serif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5344505" y="2256805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30" h="3241675">
                <a:moveTo>
                  <a:pt x="3166794" y="0"/>
                </a:moveTo>
                <a:lnTo>
                  <a:pt x="501902" y="0"/>
                </a:lnTo>
                <a:lnTo>
                  <a:pt x="433018" y="113"/>
                </a:lnTo>
                <a:lnTo>
                  <a:pt x="373136" y="911"/>
                </a:lnTo>
                <a:lnTo>
                  <a:pt x="321437" y="3075"/>
                </a:lnTo>
                <a:lnTo>
                  <a:pt x="277104" y="7289"/>
                </a:lnTo>
                <a:lnTo>
                  <a:pt x="239318" y="14236"/>
                </a:lnTo>
                <a:lnTo>
                  <a:pt x="158604" y="47328"/>
                </a:lnTo>
                <a:lnTo>
                  <a:pt x="115134" y="77832"/>
                </a:lnTo>
                <a:lnTo>
                  <a:pt x="77715" y="115251"/>
                </a:lnTo>
                <a:lnTo>
                  <a:pt x="47210" y="158722"/>
                </a:lnTo>
                <a:lnTo>
                  <a:pt x="24482" y="207384"/>
                </a:lnTo>
                <a:lnTo>
                  <a:pt x="7173" y="277222"/>
                </a:lnTo>
                <a:lnTo>
                  <a:pt x="2960" y="321554"/>
                </a:lnTo>
                <a:lnTo>
                  <a:pt x="797" y="373251"/>
                </a:lnTo>
                <a:lnTo>
                  <a:pt x="0" y="433132"/>
                </a:lnTo>
                <a:lnTo>
                  <a:pt x="0" y="2808415"/>
                </a:lnTo>
                <a:lnTo>
                  <a:pt x="797" y="2868297"/>
                </a:lnTo>
                <a:lnTo>
                  <a:pt x="2960" y="2919994"/>
                </a:lnTo>
                <a:lnTo>
                  <a:pt x="7173" y="2964325"/>
                </a:lnTo>
                <a:lnTo>
                  <a:pt x="14119" y="3002109"/>
                </a:lnTo>
                <a:lnTo>
                  <a:pt x="47210" y="3082825"/>
                </a:lnTo>
                <a:lnTo>
                  <a:pt x="77715" y="3126296"/>
                </a:lnTo>
                <a:lnTo>
                  <a:pt x="115134" y="3163715"/>
                </a:lnTo>
                <a:lnTo>
                  <a:pt x="158604" y="3194220"/>
                </a:lnTo>
                <a:lnTo>
                  <a:pt x="207262" y="3216947"/>
                </a:lnTo>
                <a:lnTo>
                  <a:pt x="277104" y="3234259"/>
                </a:lnTo>
                <a:lnTo>
                  <a:pt x="321437" y="3238473"/>
                </a:lnTo>
                <a:lnTo>
                  <a:pt x="373136" y="3240637"/>
                </a:lnTo>
                <a:lnTo>
                  <a:pt x="433018" y="3241434"/>
                </a:lnTo>
                <a:lnTo>
                  <a:pt x="501902" y="3241548"/>
                </a:lnTo>
                <a:lnTo>
                  <a:pt x="3166794" y="3241548"/>
                </a:lnTo>
                <a:lnTo>
                  <a:pt x="3235678" y="3241434"/>
                </a:lnTo>
                <a:lnTo>
                  <a:pt x="3295560" y="3240637"/>
                </a:lnTo>
                <a:lnTo>
                  <a:pt x="3347259" y="3238473"/>
                </a:lnTo>
                <a:lnTo>
                  <a:pt x="3391592" y="3234259"/>
                </a:lnTo>
                <a:lnTo>
                  <a:pt x="3429378" y="3227311"/>
                </a:lnTo>
                <a:lnTo>
                  <a:pt x="3510092" y="3194220"/>
                </a:lnTo>
                <a:lnTo>
                  <a:pt x="3553562" y="3163715"/>
                </a:lnTo>
                <a:lnTo>
                  <a:pt x="3590981" y="3126296"/>
                </a:lnTo>
                <a:lnTo>
                  <a:pt x="3621486" y="3082825"/>
                </a:lnTo>
                <a:lnTo>
                  <a:pt x="3644214" y="3034164"/>
                </a:lnTo>
                <a:lnTo>
                  <a:pt x="3661523" y="2964325"/>
                </a:lnTo>
                <a:lnTo>
                  <a:pt x="3665736" y="2919994"/>
                </a:lnTo>
                <a:lnTo>
                  <a:pt x="3667900" y="2868297"/>
                </a:lnTo>
                <a:lnTo>
                  <a:pt x="3668697" y="2808415"/>
                </a:lnTo>
                <a:lnTo>
                  <a:pt x="3668697" y="433132"/>
                </a:lnTo>
                <a:lnTo>
                  <a:pt x="3667900" y="373251"/>
                </a:lnTo>
                <a:lnTo>
                  <a:pt x="3665736" y="321554"/>
                </a:lnTo>
                <a:lnTo>
                  <a:pt x="3661523" y="277222"/>
                </a:lnTo>
                <a:lnTo>
                  <a:pt x="3654577" y="239438"/>
                </a:lnTo>
                <a:lnTo>
                  <a:pt x="3621486" y="158722"/>
                </a:lnTo>
                <a:lnTo>
                  <a:pt x="3590981" y="115251"/>
                </a:lnTo>
                <a:lnTo>
                  <a:pt x="3553562" y="77832"/>
                </a:lnTo>
                <a:lnTo>
                  <a:pt x="3510092" y="47328"/>
                </a:lnTo>
                <a:lnTo>
                  <a:pt x="3461435" y="24601"/>
                </a:lnTo>
                <a:lnTo>
                  <a:pt x="3391592" y="7289"/>
                </a:lnTo>
                <a:lnTo>
                  <a:pt x="3347259" y="3075"/>
                </a:lnTo>
                <a:lnTo>
                  <a:pt x="3295560" y="911"/>
                </a:lnTo>
                <a:lnTo>
                  <a:pt x="3235678" y="113"/>
                </a:lnTo>
                <a:lnTo>
                  <a:pt x="3166794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5719491" y="3202365"/>
            <a:ext cx="2919095" cy="13449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54610" marR="5080" indent="-42545" algn="just">
              <a:lnSpc>
                <a:spcPct val="111000"/>
              </a:lnSpc>
              <a:spcBef>
                <a:spcPts val="90"/>
              </a:spcBef>
            </a:pPr>
            <a:r>
              <a:rPr sz="2600" spc="160" dirty="0">
                <a:latin typeface="Microsoft Sans Serif"/>
                <a:cs typeface="Microsoft Sans Serif"/>
              </a:rPr>
              <a:t>Constructing</a:t>
            </a:r>
            <a:r>
              <a:rPr sz="2600" spc="-110" dirty="0">
                <a:latin typeface="Microsoft Sans Serif"/>
                <a:cs typeface="Microsoft Sans Serif"/>
              </a:rPr>
              <a:t> </a:t>
            </a:r>
            <a:r>
              <a:rPr sz="2600" spc="125" dirty="0">
                <a:latin typeface="Microsoft Sans Serif"/>
                <a:cs typeface="Microsoft Sans Serif"/>
              </a:rPr>
              <a:t>data </a:t>
            </a:r>
            <a:r>
              <a:rPr sz="2600" spc="-675" dirty="0">
                <a:latin typeface="Microsoft Sans Serif"/>
                <a:cs typeface="Microsoft Sans Serif"/>
              </a:rPr>
              <a:t> </a:t>
            </a:r>
            <a:r>
              <a:rPr sz="2600" spc="155" dirty="0">
                <a:latin typeface="Microsoft Sans Serif"/>
                <a:cs typeface="Microsoft Sans Serif"/>
              </a:rPr>
              <a:t>we</a:t>
            </a:r>
            <a:r>
              <a:rPr sz="2600" spc="-90" dirty="0">
                <a:latin typeface="Microsoft Sans Serif"/>
                <a:cs typeface="Microsoft Sans Serif"/>
              </a:rPr>
              <a:t> </a:t>
            </a:r>
            <a:r>
              <a:rPr sz="2600" spc="80" dirty="0">
                <a:latin typeface="Microsoft Sans Serif"/>
                <a:cs typeface="Microsoft Sans Serif"/>
              </a:rPr>
              <a:t>have</a:t>
            </a:r>
            <a:r>
              <a:rPr sz="2600" spc="-90" dirty="0">
                <a:latin typeface="Microsoft Sans Serif"/>
                <a:cs typeface="Microsoft Sans Serif"/>
              </a:rPr>
              <a:t> </a:t>
            </a:r>
            <a:r>
              <a:rPr sz="2600" spc="155" dirty="0">
                <a:latin typeface="Microsoft Sans Serif"/>
                <a:cs typeface="Microsoft Sans Serif"/>
              </a:rPr>
              <a:t>obtained </a:t>
            </a:r>
            <a:r>
              <a:rPr sz="2600" spc="-680" dirty="0">
                <a:latin typeface="Microsoft Sans Serif"/>
                <a:cs typeface="Microsoft Sans Serif"/>
              </a:rPr>
              <a:t> </a:t>
            </a:r>
            <a:r>
              <a:rPr sz="2600" spc="170" dirty="0">
                <a:latin typeface="Microsoft Sans Serif"/>
                <a:cs typeface="Microsoft Sans Serif"/>
              </a:rPr>
              <a:t>into</a:t>
            </a:r>
            <a:r>
              <a:rPr sz="2600" spc="-75" dirty="0">
                <a:latin typeface="Microsoft Sans Serif"/>
                <a:cs typeface="Microsoft Sans Serif"/>
              </a:rPr>
              <a:t> </a:t>
            </a:r>
            <a:r>
              <a:rPr sz="2600" spc="15" dirty="0">
                <a:latin typeface="Microsoft Sans Serif"/>
                <a:cs typeface="Microsoft Sans Serif"/>
              </a:rPr>
              <a:t>a</a:t>
            </a:r>
            <a:r>
              <a:rPr sz="2600" spc="-75" dirty="0">
                <a:latin typeface="Microsoft Sans Serif"/>
                <a:cs typeface="Microsoft Sans Serif"/>
              </a:rPr>
              <a:t> </a:t>
            </a:r>
            <a:r>
              <a:rPr sz="2600" spc="160" dirty="0">
                <a:latin typeface="Microsoft Sans Serif"/>
                <a:cs typeface="Microsoft Sans Serif"/>
              </a:rPr>
              <a:t>dictionary</a:t>
            </a:r>
            <a:endParaRPr sz="2600">
              <a:latin typeface="Microsoft Sans Serif"/>
              <a:cs typeface="Microsoft Sans Serif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5344514" y="6600182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30" h="3241675">
                <a:moveTo>
                  <a:pt x="3124221" y="0"/>
                </a:moveTo>
                <a:lnTo>
                  <a:pt x="544456" y="0"/>
                </a:lnTo>
                <a:lnTo>
                  <a:pt x="469732" y="123"/>
                </a:lnTo>
                <a:lnTo>
                  <a:pt x="404774" y="988"/>
                </a:lnTo>
                <a:lnTo>
                  <a:pt x="348694" y="3335"/>
                </a:lnTo>
                <a:lnTo>
                  <a:pt x="300604" y="7907"/>
                </a:lnTo>
                <a:lnTo>
                  <a:pt x="259616" y="15443"/>
                </a:lnTo>
                <a:lnTo>
                  <a:pt x="180487" y="46620"/>
                </a:lnTo>
                <a:lnTo>
                  <a:pt x="139933" y="72521"/>
                </a:lnTo>
                <a:lnTo>
                  <a:pt x="103722" y="103848"/>
                </a:lnTo>
                <a:lnTo>
                  <a:pt x="72395" y="140058"/>
                </a:lnTo>
                <a:lnTo>
                  <a:pt x="46493" y="180612"/>
                </a:lnTo>
                <a:lnTo>
                  <a:pt x="26556" y="224966"/>
                </a:lnTo>
                <a:lnTo>
                  <a:pt x="7781" y="300727"/>
                </a:lnTo>
                <a:lnTo>
                  <a:pt x="3211" y="348818"/>
                </a:lnTo>
                <a:lnTo>
                  <a:pt x="864" y="404898"/>
                </a:lnTo>
                <a:lnTo>
                  <a:pt x="0" y="469856"/>
                </a:lnTo>
                <a:lnTo>
                  <a:pt x="0" y="2771690"/>
                </a:lnTo>
                <a:lnTo>
                  <a:pt x="864" y="2836648"/>
                </a:lnTo>
                <a:lnTo>
                  <a:pt x="3211" y="2892729"/>
                </a:lnTo>
                <a:lnTo>
                  <a:pt x="7781" y="2940819"/>
                </a:lnTo>
                <a:lnTo>
                  <a:pt x="15316" y="2981807"/>
                </a:lnTo>
                <a:lnTo>
                  <a:pt x="46493" y="3060935"/>
                </a:lnTo>
                <a:lnTo>
                  <a:pt x="72395" y="3101488"/>
                </a:lnTo>
                <a:lnTo>
                  <a:pt x="103722" y="3137699"/>
                </a:lnTo>
                <a:lnTo>
                  <a:pt x="139933" y="3169025"/>
                </a:lnTo>
                <a:lnTo>
                  <a:pt x="180487" y="3194926"/>
                </a:lnTo>
                <a:lnTo>
                  <a:pt x="224843" y="3214860"/>
                </a:lnTo>
                <a:lnTo>
                  <a:pt x="300604" y="3233640"/>
                </a:lnTo>
                <a:lnTo>
                  <a:pt x="348694" y="3238211"/>
                </a:lnTo>
                <a:lnTo>
                  <a:pt x="404774" y="3240558"/>
                </a:lnTo>
                <a:lnTo>
                  <a:pt x="469732" y="3241423"/>
                </a:lnTo>
                <a:lnTo>
                  <a:pt x="544456" y="3241547"/>
                </a:lnTo>
                <a:lnTo>
                  <a:pt x="3124221" y="3241547"/>
                </a:lnTo>
                <a:lnTo>
                  <a:pt x="3198945" y="3241423"/>
                </a:lnTo>
                <a:lnTo>
                  <a:pt x="3263903" y="3240558"/>
                </a:lnTo>
                <a:lnTo>
                  <a:pt x="3319983" y="3238211"/>
                </a:lnTo>
                <a:lnTo>
                  <a:pt x="3368073" y="3233640"/>
                </a:lnTo>
                <a:lnTo>
                  <a:pt x="3409060" y="3226103"/>
                </a:lnTo>
                <a:lnTo>
                  <a:pt x="3488190" y="3194926"/>
                </a:lnTo>
                <a:lnTo>
                  <a:pt x="3528744" y="3169025"/>
                </a:lnTo>
                <a:lnTo>
                  <a:pt x="3564955" y="3137699"/>
                </a:lnTo>
                <a:lnTo>
                  <a:pt x="3596282" y="3101488"/>
                </a:lnTo>
                <a:lnTo>
                  <a:pt x="3622184" y="3060935"/>
                </a:lnTo>
                <a:lnTo>
                  <a:pt x="3642121" y="3016580"/>
                </a:lnTo>
                <a:lnTo>
                  <a:pt x="3660896" y="2940819"/>
                </a:lnTo>
                <a:lnTo>
                  <a:pt x="3665466" y="2892729"/>
                </a:lnTo>
                <a:lnTo>
                  <a:pt x="3667813" y="2836648"/>
                </a:lnTo>
                <a:lnTo>
                  <a:pt x="3668677" y="2771690"/>
                </a:lnTo>
                <a:lnTo>
                  <a:pt x="3668677" y="469856"/>
                </a:lnTo>
                <a:lnTo>
                  <a:pt x="3667813" y="404898"/>
                </a:lnTo>
                <a:lnTo>
                  <a:pt x="3665466" y="348818"/>
                </a:lnTo>
                <a:lnTo>
                  <a:pt x="3660896" y="300727"/>
                </a:lnTo>
                <a:lnTo>
                  <a:pt x="3653361" y="259740"/>
                </a:lnTo>
                <a:lnTo>
                  <a:pt x="3622184" y="180612"/>
                </a:lnTo>
                <a:lnTo>
                  <a:pt x="3596282" y="140058"/>
                </a:lnTo>
                <a:lnTo>
                  <a:pt x="3564955" y="103848"/>
                </a:lnTo>
                <a:lnTo>
                  <a:pt x="3528744" y="72521"/>
                </a:lnTo>
                <a:lnTo>
                  <a:pt x="3488190" y="46620"/>
                </a:lnTo>
                <a:lnTo>
                  <a:pt x="3443834" y="26687"/>
                </a:lnTo>
                <a:lnTo>
                  <a:pt x="3368073" y="7907"/>
                </a:lnTo>
                <a:lnTo>
                  <a:pt x="3319983" y="3335"/>
                </a:lnTo>
                <a:lnTo>
                  <a:pt x="3263903" y="988"/>
                </a:lnTo>
                <a:lnTo>
                  <a:pt x="3198945" y="123"/>
                </a:lnTo>
                <a:lnTo>
                  <a:pt x="3124221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5474556" y="7755731"/>
            <a:ext cx="3408679" cy="9055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69545" marR="5080" indent="-157480">
              <a:lnSpc>
                <a:spcPct val="111000"/>
              </a:lnSpc>
              <a:spcBef>
                <a:spcPts val="90"/>
              </a:spcBef>
            </a:pPr>
            <a:r>
              <a:rPr sz="2600" spc="135" dirty="0">
                <a:latin typeface="Microsoft Sans Serif"/>
                <a:cs typeface="Microsoft Sans Serif"/>
              </a:rPr>
              <a:t>Creating</a:t>
            </a:r>
            <a:r>
              <a:rPr sz="2600" spc="-105" dirty="0">
                <a:latin typeface="Microsoft Sans Serif"/>
                <a:cs typeface="Microsoft Sans Serif"/>
              </a:rPr>
              <a:t> </a:t>
            </a:r>
            <a:r>
              <a:rPr sz="2600" spc="15" dirty="0">
                <a:latin typeface="Microsoft Sans Serif"/>
                <a:cs typeface="Microsoft Sans Serif"/>
              </a:rPr>
              <a:t>a</a:t>
            </a:r>
            <a:r>
              <a:rPr sz="2600" spc="-105" dirty="0">
                <a:latin typeface="Microsoft Sans Serif"/>
                <a:cs typeface="Microsoft Sans Serif"/>
              </a:rPr>
              <a:t> </a:t>
            </a:r>
            <a:r>
              <a:rPr sz="2600" spc="140" dirty="0">
                <a:latin typeface="Microsoft Sans Serif"/>
                <a:cs typeface="Microsoft Sans Serif"/>
              </a:rPr>
              <a:t>dataframe </a:t>
            </a:r>
            <a:r>
              <a:rPr sz="2600" spc="-675" dirty="0">
                <a:latin typeface="Microsoft Sans Serif"/>
                <a:cs typeface="Microsoft Sans Serif"/>
              </a:rPr>
              <a:t> </a:t>
            </a:r>
            <a:r>
              <a:rPr sz="2600" spc="200" dirty="0">
                <a:latin typeface="Microsoft Sans Serif"/>
                <a:cs typeface="Microsoft Sans Serif"/>
              </a:rPr>
              <a:t>from</a:t>
            </a:r>
            <a:r>
              <a:rPr sz="2600" spc="-80" dirty="0">
                <a:latin typeface="Microsoft Sans Serif"/>
                <a:cs typeface="Microsoft Sans Serif"/>
              </a:rPr>
              <a:t> </a:t>
            </a:r>
            <a:r>
              <a:rPr sz="2600" spc="160" dirty="0">
                <a:latin typeface="Microsoft Sans Serif"/>
                <a:cs typeface="Microsoft Sans Serif"/>
              </a:rPr>
              <a:t>the</a:t>
            </a:r>
            <a:r>
              <a:rPr sz="2600" spc="-75" dirty="0">
                <a:latin typeface="Microsoft Sans Serif"/>
                <a:cs typeface="Microsoft Sans Serif"/>
              </a:rPr>
              <a:t> </a:t>
            </a:r>
            <a:r>
              <a:rPr sz="2600" spc="160" dirty="0">
                <a:latin typeface="Microsoft Sans Serif"/>
                <a:cs typeface="Microsoft Sans Serif"/>
              </a:rPr>
              <a:t>dictionary</a:t>
            </a:r>
            <a:endParaRPr sz="2600">
              <a:latin typeface="Microsoft Sans Serif"/>
              <a:cs typeface="Microsoft Sans Serif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0588272" y="6600182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30" h="3241675">
                <a:moveTo>
                  <a:pt x="3124221" y="0"/>
                </a:moveTo>
                <a:lnTo>
                  <a:pt x="544456" y="0"/>
                </a:lnTo>
                <a:lnTo>
                  <a:pt x="469732" y="123"/>
                </a:lnTo>
                <a:lnTo>
                  <a:pt x="404774" y="988"/>
                </a:lnTo>
                <a:lnTo>
                  <a:pt x="348694" y="3335"/>
                </a:lnTo>
                <a:lnTo>
                  <a:pt x="300604" y="7907"/>
                </a:lnTo>
                <a:lnTo>
                  <a:pt x="259616" y="15443"/>
                </a:lnTo>
                <a:lnTo>
                  <a:pt x="180487" y="46620"/>
                </a:lnTo>
                <a:lnTo>
                  <a:pt x="139933" y="72521"/>
                </a:lnTo>
                <a:lnTo>
                  <a:pt x="103724" y="103848"/>
                </a:lnTo>
                <a:lnTo>
                  <a:pt x="72398" y="140058"/>
                </a:lnTo>
                <a:lnTo>
                  <a:pt x="46499" y="180612"/>
                </a:lnTo>
                <a:lnTo>
                  <a:pt x="26566" y="224966"/>
                </a:lnTo>
                <a:lnTo>
                  <a:pt x="7784" y="300727"/>
                </a:lnTo>
                <a:lnTo>
                  <a:pt x="3212" y="348818"/>
                </a:lnTo>
                <a:lnTo>
                  <a:pt x="864" y="404898"/>
                </a:lnTo>
                <a:lnTo>
                  <a:pt x="0" y="469856"/>
                </a:lnTo>
                <a:lnTo>
                  <a:pt x="0" y="2771690"/>
                </a:lnTo>
                <a:lnTo>
                  <a:pt x="864" y="2836648"/>
                </a:lnTo>
                <a:lnTo>
                  <a:pt x="3212" y="2892729"/>
                </a:lnTo>
                <a:lnTo>
                  <a:pt x="7784" y="2940819"/>
                </a:lnTo>
                <a:lnTo>
                  <a:pt x="15322" y="2981807"/>
                </a:lnTo>
                <a:lnTo>
                  <a:pt x="46499" y="3060935"/>
                </a:lnTo>
                <a:lnTo>
                  <a:pt x="72398" y="3101488"/>
                </a:lnTo>
                <a:lnTo>
                  <a:pt x="103724" y="3137699"/>
                </a:lnTo>
                <a:lnTo>
                  <a:pt x="139933" y="3169025"/>
                </a:lnTo>
                <a:lnTo>
                  <a:pt x="180487" y="3194926"/>
                </a:lnTo>
                <a:lnTo>
                  <a:pt x="224843" y="3214860"/>
                </a:lnTo>
                <a:lnTo>
                  <a:pt x="300604" y="3233640"/>
                </a:lnTo>
                <a:lnTo>
                  <a:pt x="348694" y="3238211"/>
                </a:lnTo>
                <a:lnTo>
                  <a:pt x="404774" y="3240558"/>
                </a:lnTo>
                <a:lnTo>
                  <a:pt x="469732" y="3241423"/>
                </a:lnTo>
                <a:lnTo>
                  <a:pt x="544456" y="3241547"/>
                </a:lnTo>
                <a:lnTo>
                  <a:pt x="3124221" y="3241547"/>
                </a:lnTo>
                <a:lnTo>
                  <a:pt x="3198946" y="3241423"/>
                </a:lnTo>
                <a:lnTo>
                  <a:pt x="3263906" y="3240558"/>
                </a:lnTo>
                <a:lnTo>
                  <a:pt x="3319988" y="3238211"/>
                </a:lnTo>
                <a:lnTo>
                  <a:pt x="3368081" y="3233640"/>
                </a:lnTo>
                <a:lnTo>
                  <a:pt x="3409070" y="3226103"/>
                </a:lnTo>
                <a:lnTo>
                  <a:pt x="3488197" y="3194926"/>
                </a:lnTo>
                <a:lnTo>
                  <a:pt x="3528749" y="3169025"/>
                </a:lnTo>
                <a:lnTo>
                  <a:pt x="3564960" y="3137699"/>
                </a:lnTo>
                <a:lnTo>
                  <a:pt x="3596286" y="3101488"/>
                </a:lnTo>
                <a:lnTo>
                  <a:pt x="3622188" y="3060935"/>
                </a:lnTo>
                <a:lnTo>
                  <a:pt x="3642121" y="3016580"/>
                </a:lnTo>
                <a:lnTo>
                  <a:pt x="3660903" y="2940819"/>
                </a:lnTo>
                <a:lnTo>
                  <a:pt x="3665475" y="2892729"/>
                </a:lnTo>
                <a:lnTo>
                  <a:pt x="3667823" y="2836648"/>
                </a:lnTo>
                <a:lnTo>
                  <a:pt x="3668688" y="2771690"/>
                </a:lnTo>
                <a:lnTo>
                  <a:pt x="3668688" y="469856"/>
                </a:lnTo>
                <a:lnTo>
                  <a:pt x="3667823" y="404898"/>
                </a:lnTo>
                <a:lnTo>
                  <a:pt x="3665475" y="348818"/>
                </a:lnTo>
                <a:lnTo>
                  <a:pt x="3660903" y="300727"/>
                </a:lnTo>
                <a:lnTo>
                  <a:pt x="3653366" y="259740"/>
                </a:lnTo>
                <a:lnTo>
                  <a:pt x="3622188" y="180612"/>
                </a:lnTo>
                <a:lnTo>
                  <a:pt x="3596286" y="140058"/>
                </a:lnTo>
                <a:lnTo>
                  <a:pt x="3564960" y="103848"/>
                </a:lnTo>
                <a:lnTo>
                  <a:pt x="3528749" y="72521"/>
                </a:lnTo>
                <a:lnTo>
                  <a:pt x="3488197" y="46620"/>
                </a:lnTo>
                <a:lnTo>
                  <a:pt x="3443844" y="26687"/>
                </a:lnTo>
                <a:lnTo>
                  <a:pt x="3368081" y="7907"/>
                </a:lnTo>
                <a:lnTo>
                  <a:pt x="3319988" y="3335"/>
                </a:lnTo>
                <a:lnTo>
                  <a:pt x="3263906" y="988"/>
                </a:lnTo>
                <a:lnTo>
                  <a:pt x="3198946" y="123"/>
                </a:lnTo>
                <a:lnTo>
                  <a:pt x="3124221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0999613" y="7323397"/>
            <a:ext cx="2846070" cy="17849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ctr">
              <a:lnSpc>
                <a:spcPct val="111000"/>
              </a:lnSpc>
              <a:spcBef>
                <a:spcPts val="90"/>
              </a:spcBef>
            </a:pPr>
            <a:r>
              <a:rPr sz="2600" spc="120" dirty="0">
                <a:latin typeface="Microsoft Sans Serif"/>
                <a:cs typeface="Microsoft Sans Serif"/>
              </a:rPr>
              <a:t>Filtering </a:t>
            </a:r>
            <a:r>
              <a:rPr sz="2600" spc="160" dirty="0">
                <a:latin typeface="Microsoft Sans Serif"/>
                <a:cs typeface="Microsoft Sans Serif"/>
              </a:rPr>
              <a:t>the </a:t>
            </a:r>
            <a:r>
              <a:rPr sz="2600" spc="165" dirty="0">
                <a:latin typeface="Microsoft Sans Serif"/>
                <a:cs typeface="Microsoft Sans Serif"/>
              </a:rPr>
              <a:t> </a:t>
            </a:r>
            <a:r>
              <a:rPr sz="2600" spc="140" dirty="0">
                <a:latin typeface="Microsoft Sans Serif"/>
                <a:cs typeface="Microsoft Sans Serif"/>
              </a:rPr>
              <a:t>dataframe</a:t>
            </a:r>
            <a:r>
              <a:rPr sz="2600" spc="-110" dirty="0">
                <a:latin typeface="Microsoft Sans Serif"/>
                <a:cs typeface="Microsoft Sans Serif"/>
              </a:rPr>
              <a:t> </a:t>
            </a:r>
            <a:r>
              <a:rPr sz="2600" spc="204" dirty="0">
                <a:latin typeface="Microsoft Sans Serif"/>
                <a:cs typeface="Microsoft Sans Serif"/>
              </a:rPr>
              <a:t>to</a:t>
            </a:r>
            <a:r>
              <a:rPr sz="2600" spc="-105" dirty="0">
                <a:latin typeface="Microsoft Sans Serif"/>
                <a:cs typeface="Microsoft Sans Serif"/>
              </a:rPr>
              <a:t> </a:t>
            </a:r>
            <a:r>
              <a:rPr sz="2600" spc="150" dirty="0">
                <a:latin typeface="Microsoft Sans Serif"/>
                <a:cs typeface="Microsoft Sans Serif"/>
              </a:rPr>
              <a:t>only </a:t>
            </a:r>
            <a:r>
              <a:rPr sz="2600" spc="-675" dirty="0">
                <a:latin typeface="Microsoft Sans Serif"/>
                <a:cs typeface="Microsoft Sans Serif"/>
              </a:rPr>
              <a:t> </a:t>
            </a:r>
            <a:r>
              <a:rPr sz="2600" spc="150" dirty="0">
                <a:latin typeface="Microsoft Sans Serif"/>
                <a:cs typeface="Microsoft Sans Serif"/>
              </a:rPr>
              <a:t>include </a:t>
            </a:r>
            <a:r>
              <a:rPr sz="2600" spc="80" dirty="0">
                <a:latin typeface="Microsoft Sans Serif"/>
                <a:cs typeface="Microsoft Sans Serif"/>
              </a:rPr>
              <a:t>Falcon </a:t>
            </a:r>
            <a:r>
              <a:rPr sz="2600" spc="245" dirty="0">
                <a:latin typeface="Microsoft Sans Serif"/>
                <a:cs typeface="Microsoft Sans Serif"/>
              </a:rPr>
              <a:t>9 </a:t>
            </a:r>
            <a:r>
              <a:rPr sz="2600" spc="250" dirty="0">
                <a:latin typeface="Microsoft Sans Serif"/>
                <a:cs typeface="Microsoft Sans Serif"/>
              </a:rPr>
              <a:t> </a:t>
            </a:r>
            <a:r>
              <a:rPr sz="2600" spc="114" dirty="0">
                <a:latin typeface="Microsoft Sans Serif"/>
                <a:cs typeface="Microsoft Sans Serif"/>
              </a:rPr>
              <a:t>launches</a:t>
            </a:r>
            <a:endParaRPr sz="2600">
              <a:latin typeface="Microsoft Sans Serif"/>
              <a:cs typeface="Microsoft Sans Serif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832032" y="6600182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29" h="3241675">
                <a:moveTo>
                  <a:pt x="3124225" y="0"/>
                </a:moveTo>
                <a:lnTo>
                  <a:pt x="544458" y="0"/>
                </a:lnTo>
                <a:lnTo>
                  <a:pt x="469733" y="123"/>
                </a:lnTo>
                <a:lnTo>
                  <a:pt x="404775" y="988"/>
                </a:lnTo>
                <a:lnTo>
                  <a:pt x="348694" y="3335"/>
                </a:lnTo>
                <a:lnTo>
                  <a:pt x="300604" y="7907"/>
                </a:lnTo>
                <a:lnTo>
                  <a:pt x="259617" y="15443"/>
                </a:lnTo>
                <a:lnTo>
                  <a:pt x="180489" y="46620"/>
                </a:lnTo>
                <a:lnTo>
                  <a:pt x="139935" y="72521"/>
                </a:lnTo>
                <a:lnTo>
                  <a:pt x="103724" y="103848"/>
                </a:lnTo>
                <a:lnTo>
                  <a:pt x="72398" y="140058"/>
                </a:lnTo>
                <a:lnTo>
                  <a:pt x="46497" y="180612"/>
                </a:lnTo>
                <a:lnTo>
                  <a:pt x="26563" y="224966"/>
                </a:lnTo>
                <a:lnTo>
                  <a:pt x="7783" y="300727"/>
                </a:lnTo>
                <a:lnTo>
                  <a:pt x="3212" y="348818"/>
                </a:lnTo>
                <a:lnTo>
                  <a:pt x="864" y="404898"/>
                </a:lnTo>
                <a:lnTo>
                  <a:pt x="0" y="469856"/>
                </a:lnTo>
                <a:lnTo>
                  <a:pt x="0" y="2771690"/>
                </a:lnTo>
                <a:lnTo>
                  <a:pt x="864" y="2836648"/>
                </a:lnTo>
                <a:lnTo>
                  <a:pt x="3212" y="2892729"/>
                </a:lnTo>
                <a:lnTo>
                  <a:pt x="7783" y="2940819"/>
                </a:lnTo>
                <a:lnTo>
                  <a:pt x="15320" y="2981807"/>
                </a:lnTo>
                <a:lnTo>
                  <a:pt x="46497" y="3060935"/>
                </a:lnTo>
                <a:lnTo>
                  <a:pt x="72398" y="3101488"/>
                </a:lnTo>
                <a:lnTo>
                  <a:pt x="103724" y="3137699"/>
                </a:lnTo>
                <a:lnTo>
                  <a:pt x="139935" y="3169025"/>
                </a:lnTo>
                <a:lnTo>
                  <a:pt x="180489" y="3194926"/>
                </a:lnTo>
                <a:lnTo>
                  <a:pt x="224844" y="3214860"/>
                </a:lnTo>
                <a:lnTo>
                  <a:pt x="300604" y="3233640"/>
                </a:lnTo>
                <a:lnTo>
                  <a:pt x="348694" y="3238211"/>
                </a:lnTo>
                <a:lnTo>
                  <a:pt x="404775" y="3240558"/>
                </a:lnTo>
                <a:lnTo>
                  <a:pt x="469733" y="3241423"/>
                </a:lnTo>
                <a:lnTo>
                  <a:pt x="544458" y="3241547"/>
                </a:lnTo>
                <a:lnTo>
                  <a:pt x="3124225" y="3241547"/>
                </a:lnTo>
                <a:lnTo>
                  <a:pt x="3198950" y="3241423"/>
                </a:lnTo>
                <a:lnTo>
                  <a:pt x="3263908" y="3240558"/>
                </a:lnTo>
                <a:lnTo>
                  <a:pt x="3319989" y="3238211"/>
                </a:lnTo>
                <a:lnTo>
                  <a:pt x="3368079" y="3233640"/>
                </a:lnTo>
                <a:lnTo>
                  <a:pt x="3409066" y="3226103"/>
                </a:lnTo>
                <a:lnTo>
                  <a:pt x="3488194" y="3194926"/>
                </a:lnTo>
                <a:lnTo>
                  <a:pt x="3528747" y="3169025"/>
                </a:lnTo>
                <a:lnTo>
                  <a:pt x="3564958" y="3137699"/>
                </a:lnTo>
                <a:lnTo>
                  <a:pt x="3596285" y="3101488"/>
                </a:lnTo>
                <a:lnTo>
                  <a:pt x="3622186" y="3060935"/>
                </a:lnTo>
                <a:lnTo>
                  <a:pt x="3642120" y="3016580"/>
                </a:lnTo>
                <a:lnTo>
                  <a:pt x="3660900" y="2940819"/>
                </a:lnTo>
                <a:lnTo>
                  <a:pt x="3665471" y="2892729"/>
                </a:lnTo>
                <a:lnTo>
                  <a:pt x="3667819" y="2836648"/>
                </a:lnTo>
                <a:lnTo>
                  <a:pt x="3668684" y="2771690"/>
                </a:lnTo>
                <a:lnTo>
                  <a:pt x="3668684" y="469856"/>
                </a:lnTo>
                <a:lnTo>
                  <a:pt x="3667819" y="404898"/>
                </a:lnTo>
                <a:lnTo>
                  <a:pt x="3665471" y="348818"/>
                </a:lnTo>
                <a:lnTo>
                  <a:pt x="3660900" y="300727"/>
                </a:lnTo>
                <a:lnTo>
                  <a:pt x="3653363" y="259740"/>
                </a:lnTo>
                <a:lnTo>
                  <a:pt x="3622186" y="180612"/>
                </a:lnTo>
                <a:lnTo>
                  <a:pt x="3596285" y="140058"/>
                </a:lnTo>
                <a:lnTo>
                  <a:pt x="3564958" y="103848"/>
                </a:lnTo>
                <a:lnTo>
                  <a:pt x="3528747" y="72521"/>
                </a:lnTo>
                <a:lnTo>
                  <a:pt x="3488194" y="46620"/>
                </a:lnTo>
                <a:lnTo>
                  <a:pt x="3443839" y="26687"/>
                </a:lnTo>
                <a:lnTo>
                  <a:pt x="3368079" y="7907"/>
                </a:lnTo>
                <a:lnTo>
                  <a:pt x="3319989" y="3335"/>
                </a:lnTo>
                <a:lnTo>
                  <a:pt x="3263908" y="988"/>
                </a:lnTo>
                <a:lnTo>
                  <a:pt x="3198950" y="123"/>
                </a:lnTo>
                <a:lnTo>
                  <a:pt x="3124225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6170662" y="7101056"/>
            <a:ext cx="2991485" cy="22244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065" marR="5080" algn="ctr">
              <a:lnSpc>
                <a:spcPct val="111000"/>
              </a:lnSpc>
              <a:spcBef>
                <a:spcPts val="90"/>
              </a:spcBef>
            </a:pPr>
            <a:r>
              <a:rPr sz="2600" spc="105" dirty="0">
                <a:latin typeface="Microsoft Sans Serif"/>
                <a:cs typeface="Microsoft Sans Serif"/>
              </a:rPr>
              <a:t>Replacing </a:t>
            </a:r>
            <a:r>
              <a:rPr sz="2600" spc="125" dirty="0">
                <a:latin typeface="Microsoft Sans Serif"/>
                <a:cs typeface="Microsoft Sans Serif"/>
              </a:rPr>
              <a:t>missing </a:t>
            </a:r>
            <a:r>
              <a:rPr sz="2600" spc="-680" dirty="0">
                <a:latin typeface="Microsoft Sans Serif"/>
                <a:cs typeface="Microsoft Sans Serif"/>
              </a:rPr>
              <a:t> </a:t>
            </a:r>
            <a:r>
              <a:rPr sz="2600" spc="85" dirty="0">
                <a:latin typeface="Microsoft Sans Serif"/>
                <a:cs typeface="Microsoft Sans Serif"/>
              </a:rPr>
              <a:t>values </a:t>
            </a:r>
            <a:r>
              <a:rPr sz="2600" spc="195" dirty="0">
                <a:latin typeface="Microsoft Sans Serif"/>
                <a:cs typeface="Microsoft Sans Serif"/>
              </a:rPr>
              <a:t>of </a:t>
            </a:r>
            <a:r>
              <a:rPr sz="2600" spc="70" dirty="0">
                <a:latin typeface="Microsoft Sans Serif"/>
                <a:cs typeface="Microsoft Sans Serif"/>
              </a:rPr>
              <a:t>Payload </a:t>
            </a:r>
            <a:r>
              <a:rPr sz="2600" spc="75" dirty="0">
                <a:latin typeface="Microsoft Sans Serif"/>
                <a:cs typeface="Microsoft Sans Serif"/>
              </a:rPr>
              <a:t> </a:t>
            </a:r>
            <a:r>
              <a:rPr sz="2600" spc="45" dirty="0">
                <a:latin typeface="Microsoft Sans Serif"/>
                <a:cs typeface="Microsoft Sans Serif"/>
              </a:rPr>
              <a:t>Mass </a:t>
            </a:r>
            <a:r>
              <a:rPr sz="2600" spc="175" dirty="0">
                <a:latin typeface="Microsoft Sans Serif"/>
                <a:cs typeface="Microsoft Sans Serif"/>
              </a:rPr>
              <a:t>column </a:t>
            </a:r>
            <a:r>
              <a:rPr sz="2600" spc="200" dirty="0">
                <a:latin typeface="Microsoft Sans Serif"/>
                <a:cs typeface="Microsoft Sans Serif"/>
              </a:rPr>
              <a:t>with </a:t>
            </a:r>
            <a:r>
              <a:rPr sz="2600" spc="-680" dirty="0">
                <a:latin typeface="Microsoft Sans Serif"/>
                <a:cs typeface="Microsoft Sans Serif"/>
              </a:rPr>
              <a:t> </a:t>
            </a:r>
            <a:r>
              <a:rPr sz="2600" spc="140" dirty="0">
                <a:latin typeface="Microsoft Sans Serif"/>
                <a:cs typeface="Microsoft Sans Serif"/>
              </a:rPr>
              <a:t>calculated</a:t>
            </a:r>
            <a:r>
              <a:rPr sz="2600" spc="-135" dirty="0">
                <a:latin typeface="Microsoft Sans Serif"/>
                <a:cs typeface="Microsoft Sans Serif"/>
              </a:rPr>
              <a:t> </a:t>
            </a:r>
            <a:r>
              <a:rPr sz="2600" spc="85" dirty="0">
                <a:latin typeface="Microsoft Sans Serif"/>
                <a:cs typeface="Microsoft Sans Serif"/>
              </a:rPr>
              <a:t>.mean() </a:t>
            </a:r>
            <a:r>
              <a:rPr sz="2600" spc="-680" dirty="0">
                <a:latin typeface="Microsoft Sans Serif"/>
                <a:cs typeface="Microsoft Sans Serif"/>
              </a:rPr>
              <a:t> </a:t>
            </a:r>
            <a:r>
              <a:rPr sz="2600" spc="170" dirty="0">
                <a:latin typeface="Microsoft Sans Serif"/>
                <a:cs typeface="Microsoft Sans Serif"/>
              </a:rPr>
              <a:t>for</a:t>
            </a:r>
            <a:r>
              <a:rPr sz="2600" spc="-75" dirty="0">
                <a:latin typeface="Microsoft Sans Serif"/>
                <a:cs typeface="Microsoft Sans Serif"/>
              </a:rPr>
              <a:t> </a:t>
            </a:r>
            <a:r>
              <a:rPr sz="2600" spc="130" dirty="0">
                <a:latin typeface="Microsoft Sans Serif"/>
                <a:cs typeface="Microsoft Sans Serif"/>
              </a:rPr>
              <a:t>this</a:t>
            </a:r>
            <a:r>
              <a:rPr sz="2600" spc="-70" dirty="0">
                <a:latin typeface="Microsoft Sans Serif"/>
                <a:cs typeface="Microsoft Sans Serif"/>
              </a:rPr>
              <a:t> </a:t>
            </a:r>
            <a:r>
              <a:rPr sz="2600" spc="175" dirty="0">
                <a:latin typeface="Microsoft Sans Serif"/>
                <a:cs typeface="Microsoft Sans Serif"/>
              </a:rPr>
              <a:t>column</a:t>
            </a:r>
            <a:endParaRPr sz="2600">
              <a:latin typeface="Microsoft Sans Serif"/>
              <a:cs typeface="Microsoft Sans Serif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075793" y="6600182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29" h="3241675">
                <a:moveTo>
                  <a:pt x="3124225" y="0"/>
                </a:moveTo>
                <a:lnTo>
                  <a:pt x="544458" y="0"/>
                </a:lnTo>
                <a:lnTo>
                  <a:pt x="469733" y="123"/>
                </a:lnTo>
                <a:lnTo>
                  <a:pt x="404775" y="988"/>
                </a:lnTo>
                <a:lnTo>
                  <a:pt x="348694" y="3335"/>
                </a:lnTo>
                <a:lnTo>
                  <a:pt x="300604" y="7907"/>
                </a:lnTo>
                <a:lnTo>
                  <a:pt x="259617" y="15443"/>
                </a:lnTo>
                <a:lnTo>
                  <a:pt x="180489" y="46620"/>
                </a:lnTo>
                <a:lnTo>
                  <a:pt x="139935" y="72521"/>
                </a:lnTo>
                <a:lnTo>
                  <a:pt x="103724" y="103848"/>
                </a:lnTo>
                <a:lnTo>
                  <a:pt x="72398" y="140058"/>
                </a:lnTo>
                <a:lnTo>
                  <a:pt x="46497" y="180612"/>
                </a:lnTo>
                <a:lnTo>
                  <a:pt x="26563" y="224966"/>
                </a:lnTo>
                <a:lnTo>
                  <a:pt x="7783" y="300727"/>
                </a:lnTo>
                <a:lnTo>
                  <a:pt x="3212" y="348818"/>
                </a:lnTo>
                <a:lnTo>
                  <a:pt x="864" y="404898"/>
                </a:lnTo>
                <a:lnTo>
                  <a:pt x="0" y="469856"/>
                </a:lnTo>
                <a:lnTo>
                  <a:pt x="0" y="2771690"/>
                </a:lnTo>
                <a:lnTo>
                  <a:pt x="864" y="2836648"/>
                </a:lnTo>
                <a:lnTo>
                  <a:pt x="3212" y="2892729"/>
                </a:lnTo>
                <a:lnTo>
                  <a:pt x="7783" y="2940819"/>
                </a:lnTo>
                <a:lnTo>
                  <a:pt x="15320" y="2981807"/>
                </a:lnTo>
                <a:lnTo>
                  <a:pt x="46497" y="3060935"/>
                </a:lnTo>
                <a:lnTo>
                  <a:pt x="72398" y="3101488"/>
                </a:lnTo>
                <a:lnTo>
                  <a:pt x="103724" y="3137699"/>
                </a:lnTo>
                <a:lnTo>
                  <a:pt x="139935" y="3169025"/>
                </a:lnTo>
                <a:lnTo>
                  <a:pt x="180489" y="3194926"/>
                </a:lnTo>
                <a:lnTo>
                  <a:pt x="224844" y="3214860"/>
                </a:lnTo>
                <a:lnTo>
                  <a:pt x="300604" y="3233640"/>
                </a:lnTo>
                <a:lnTo>
                  <a:pt x="348694" y="3238211"/>
                </a:lnTo>
                <a:lnTo>
                  <a:pt x="404775" y="3240558"/>
                </a:lnTo>
                <a:lnTo>
                  <a:pt x="469733" y="3241423"/>
                </a:lnTo>
                <a:lnTo>
                  <a:pt x="544458" y="3241547"/>
                </a:lnTo>
                <a:lnTo>
                  <a:pt x="3124225" y="3241547"/>
                </a:lnTo>
                <a:lnTo>
                  <a:pt x="3198950" y="3241423"/>
                </a:lnTo>
                <a:lnTo>
                  <a:pt x="3263908" y="3240558"/>
                </a:lnTo>
                <a:lnTo>
                  <a:pt x="3319989" y="3238211"/>
                </a:lnTo>
                <a:lnTo>
                  <a:pt x="3368079" y="3233640"/>
                </a:lnTo>
                <a:lnTo>
                  <a:pt x="3409066" y="3226103"/>
                </a:lnTo>
                <a:lnTo>
                  <a:pt x="3488194" y="3194926"/>
                </a:lnTo>
                <a:lnTo>
                  <a:pt x="3528747" y="3169025"/>
                </a:lnTo>
                <a:lnTo>
                  <a:pt x="3564958" y="3137699"/>
                </a:lnTo>
                <a:lnTo>
                  <a:pt x="3596285" y="3101488"/>
                </a:lnTo>
                <a:lnTo>
                  <a:pt x="3622186" y="3060935"/>
                </a:lnTo>
                <a:lnTo>
                  <a:pt x="3642120" y="3016580"/>
                </a:lnTo>
                <a:lnTo>
                  <a:pt x="3660900" y="2940819"/>
                </a:lnTo>
                <a:lnTo>
                  <a:pt x="3665471" y="2892729"/>
                </a:lnTo>
                <a:lnTo>
                  <a:pt x="3667819" y="2836648"/>
                </a:lnTo>
                <a:lnTo>
                  <a:pt x="3668684" y="2771690"/>
                </a:lnTo>
                <a:lnTo>
                  <a:pt x="3668684" y="469856"/>
                </a:lnTo>
                <a:lnTo>
                  <a:pt x="3667819" y="404898"/>
                </a:lnTo>
                <a:lnTo>
                  <a:pt x="3665471" y="348818"/>
                </a:lnTo>
                <a:lnTo>
                  <a:pt x="3660900" y="300727"/>
                </a:lnTo>
                <a:lnTo>
                  <a:pt x="3653363" y="259740"/>
                </a:lnTo>
                <a:lnTo>
                  <a:pt x="3622186" y="180612"/>
                </a:lnTo>
                <a:lnTo>
                  <a:pt x="3596285" y="140058"/>
                </a:lnTo>
                <a:lnTo>
                  <a:pt x="3564958" y="103848"/>
                </a:lnTo>
                <a:lnTo>
                  <a:pt x="3528747" y="72521"/>
                </a:lnTo>
                <a:lnTo>
                  <a:pt x="3488194" y="46620"/>
                </a:lnTo>
                <a:lnTo>
                  <a:pt x="3443839" y="26687"/>
                </a:lnTo>
                <a:lnTo>
                  <a:pt x="3368079" y="7907"/>
                </a:lnTo>
                <a:lnTo>
                  <a:pt x="3319989" y="3335"/>
                </a:lnTo>
                <a:lnTo>
                  <a:pt x="3263908" y="988"/>
                </a:lnTo>
                <a:lnTo>
                  <a:pt x="3198950" y="123"/>
                </a:lnTo>
                <a:lnTo>
                  <a:pt x="3124225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1419784" y="7755731"/>
            <a:ext cx="2981325" cy="9055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944880" marR="5080" indent="-932815">
              <a:lnSpc>
                <a:spcPct val="111000"/>
              </a:lnSpc>
              <a:spcBef>
                <a:spcPts val="90"/>
              </a:spcBef>
            </a:pPr>
            <a:r>
              <a:rPr sz="2600" spc="145" dirty="0">
                <a:latin typeface="Microsoft Sans Serif"/>
                <a:cs typeface="Microsoft Sans Serif"/>
              </a:rPr>
              <a:t>Exporting</a:t>
            </a:r>
            <a:r>
              <a:rPr sz="2600" spc="-90" dirty="0">
                <a:latin typeface="Microsoft Sans Serif"/>
                <a:cs typeface="Microsoft Sans Serif"/>
              </a:rPr>
              <a:t> </a:t>
            </a:r>
            <a:r>
              <a:rPr sz="2600" spc="160" dirty="0">
                <a:latin typeface="Microsoft Sans Serif"/>
                <a:cs typeface="Microsoft Sans Serif"/>
              </a:rPr>
              <a:t>the</a:t>
            </a:r>
            <a:r>
              <a:rPr sz="2600" spc="-90" dirty="0">
                <a:latin typeface="Microsoft Sans Serif"/>
                <a:cs typeface="Microsoft Sans Serif"/>
              </a:rPr>
              <a:t> </a:t>
            </a:r>
            <a:r>
              <a:rPr sz="2600" spc="125" dirty="0">
                <a:latin typeface="Microsoft Sans Serif"/>
                <a:cs typeface="Microsoft Sans Serif"/>
              </a:rPr>
              <a:t>data </a:t>
            </a:r>
            <a:r>
              <a:rPr sz="2600" spc="-675" dirty="0">
                <a:latin typeface="Microsoft Sans Serif"/>
                <a:cs typeface="Microsoft Sans Serif"/>
              </a:rPr>
              <a:t> </a:t>
            </a:r>
            <a:r>
              <a:rPr sz="2600" spc="204" dirty="0">
                <a:latin typeface="Microsoft Sans Serif"/>
                <a:cs typeface="Microsoft Sans Serif"/>
              </a:rPr>
              <a:t>to</a:t>
            </a:r>
            <a:r>
              <a:rPr sz="2600" spc="-75" dirty="0">
                <a:latin typeface="Microsoft Sans Serif"/>
                <a:cs typeface="Microsoft Sans Serif"/>
              </a:rPr>
              <a:t> </a:t>
            </a:r>
            <a:r>
              <a:rPr sz="2600" spc="5" dirty="0">
                <a:latin typeface="Microsoft Sans Serif"/>
                <a:cs typeface="Microsoft Sans Serif"/>
              </a:rPr>
              <a:t>CSV</a:t>
            </a:r>
            <a:endParaRPr sz="2600">
              <a:latin typeface="Microsoft Sans Serif"/>
              <a:cs typeface="Microsoft Sans Serif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211645" y="10310983"/>
            <a:ext cx="5681345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u="heavy" spc="11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GitHub</a:t>
            </a:r>
            <a:r>
              <a:rPr sz="2950" u="heavy" spc="-1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2950" u="heavy" spc="-8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URL:</a:t>
            </a:r>
            <a:r>
              <a:rPr sz="2950" u="heavy" spc="-1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2950" u="heavy" spc="2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Data</a:t>
            </a:r>
            <a:r>
              <a:rPr sz="2950" u="heavy" spc="-1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2950" u="heavy" spc="12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Collection</a:t>
            </a:r>
            <a:r>
              <a:rPr sz="2950" u="heavy" spc="-1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2950" u="heavy" spc="-7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API</a:t>
            </a:r>
            <a:endParaRPr sz="2950">
              <a:latin typeface="Microsoft Sans Serif"/>
              <a:cs typeface="Microsoft Sans Serif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9596149" y="3454547"/>
            <a:ext cx="887730" cy="846455"/>
            <a:chOff x="9596149" y="3454547"/>
            <a:chExt cx="887730" cy="846455"/>
          </a:xfrm>
        </p:grpSpPr>
        <p:sp>
          <p:nvSpPr>
            <p:cNvPr id="21" name="object 21"/>
            <p:cNvSpPr/>
            <p:nvPr/>
          </p:nvSpPr>
          <p:spPr>
            <a:xfrm>
              <a:off x="9622327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3" y="0"/>
                  </a:moveTo>
                  <a:lnTo>
                    <a:pt x="469133" y="269861"/>
                  </a:lnTo>
                  <a:lnTo>
                    <a:pt x="0" y="269861"/>
                  </a:lnTo>
                  <a:lnTo>
                    <a:pt x="0" y="523848"/>
                  </a:lnTo>
                  <a:lnTo>
                    <a:pt x="469133" y="523848"/>
                  </a:lnTo>
                  <a:lnTo>
                    <a:pt x="469133" y="793710"/>
                  </a:lnTo>
                  <a:lnTo>
                    <a:pt x="834912" y="396854"/>
                  </a:lnTo>
                  <a:lnTo>
                    <a:pt x="469133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9622327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3" y="523849"/>
                  </a:moveTo>
                  <a:lnTo>
                    <a:pt x="469133" y="793711"/>
                  </a:lnTo>
                  <a:lnTo>
                    <a:pt x="834912" y="396855"/>
                  </a:lnTo>
                  <a:lnTo>
                    <a:pt x="469133" y="0"/>
                  </a:lnTo>
                  <a:lnTo>
                    <a:pt x="469133" y="269861"/>
                  </a:lnTo>
                  <a:lnTo>
                    <a:pt x="0" y="269861"/>
                  </a:lnTo>
                  <a:lnTo>
                    <a:pt x="0" y="523849"/>
                  </a:lnTo>
                  <a:lnTo>
                    <a:pt x="469133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3" name="object 23"/>
          <p:cNvGrpSpPr/>
          <p:nvPr/>
        </p:nvGrpSpPr>
        <p:grpSpPr>
          <a:xfrm>
            <a:off x="4839910" y="3454547"/>
            <a:ext cx="887730" cy="846455"/>
            <a:chOff x="4839910" y="3454547"/>
            <a:chExt cx="887730" cy="846455"/>
          </a:xfrm>
        </p:grpSpPr>
        <p:sp>
          <p:nvSpPr>
            <p:cNvPr id="24" name="object 24"/>
            <p:cNvSpPr/>
            <p:nvPr/>
          </p:nvSpPr>
          <p:spPr>
            <a:xfrm>
              <a:off x="4866087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3" y="0"/>
                  </a:moveTo>
                  <a:lnTo>
                    <a:pt x="469133" y="269861"/>
                  </a:lnTo>
                  <a:lnTo>
                    <a:pt x="0" y="269861"/>
                  </a:lnTo>
                  <a:lnTo>
                    <a:pt x="0" y="523848"/>
                  </a:lnTo>
                  <a:lnTo>
                    <a:pt x="469133" y="523848"/>
                  </a:lnTo>
                  <a:lnTo>
                    <a:pt x="469133" y="793710"/>
                  </a:lnTo>
                  <a:lnTo>
                    <a:pt x="834912" y="396854"/>
                  </a:lnTo>
                  <a:lnTo>
                    <a:pt x="469133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4866087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3" y="523849"/>
                  </a:moveTo>
                  <a:lnTo>
                    <a:pt x="469133" y="793711"/>
                  </a:lnTo>
                  <a:lnTo>
                    <a:pt x="834912" y="396855"/>
                  </a:lnTo>
                  <a:lnTo>
                    <a:pt x="469133" y="0"/>
                  </a:lnTo>
                  <a:lnTo>
                    <a:pt x="469133" y="269861"/>
                  </a:lnTo>
                  <a:lnTo>
                    <a:pt x="0" y="269861"/>
                  </a:lnTo>
                  <a:lnTo>
                    <a:pt x="0" y="523849"/>
                  </a:lnTo>
                  <a:lnTo>
                    <a:pt x="469133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6" name="object 26"/>
          <p:cNvGrpSpPr/>
          <p:nvPr/>
        </p:nvGrpSpPr>
        <p:grpSpPr>
          <a:xfrm>
            <a:off x="14352390" y="3454547"/>
            <a:ext cx="887730" cy="846455"/>
            <a:chOff x="14352390" y="3454547"/>
            <a:chExt cx="887730" cy="846455"/>
          </a:xfrm>
        </p:grpSpPr>
        <p:sp>
          <p:nvSpPr>
            <p:cNvPr id="27" name="object 27"/>
            <p:cNvSpPr/>
            <p:nvPr/>
          </p:nvSpPr>
          <p:spPr>
            <a:xfrm>
              <a:off x="14378567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7" y="0"/>
                  </a:moveTo>
                  <a:lnTo>
                    <a:pt x="469137" y="269861"/>
                  </a:lnTo>
                  <a:lnTo>
                    <a:pt x="0" y="269861"/>
                  </a:lnTo>
                  <a:lnTo>
                    <a:pt x="0" y="523848"/>
                  </a:lnTo>
                  <a:lnTo>
                    <a:pt x="469137" y="523848"/>
                  </a:lnTo>
                  <a:lnTo>
                    <a:pt x="469137" y="793710"/>
                  </a:lnTo>
                  <a:lnTo>
                    <a:pt x="834906" y="396854"/>
                  </a:lnTo>
                  <a:lnTo>
                    <a:pt x="469137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4378567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3" y="523849"/>
                  </a:moveTo>
                  <a:lnTo>
                    <a:pt x="469133" y="793711"/>
                  </a:lnTo>
                  <a:lnTo>
                    <a:pt x="834912" y="396855"/>
                  </a:lnTo>
                  <a:lnTo>
                    <a:pt x="469133" y="0"/>
                  </a:lnTo>
                  <a:lnTo>
                    <a:pt x="469133" y="269861"/>
                  </a:lnTo>
                  <a:lnTo>
                    <a:pt x="0" y="269861"/>
                  </a:lnTo>
                  <a:lnTo>
                    <a:pt x="0" y="523849"/>
                  </a:lnTo>
                  <a:lnTo>
                    <a:pt x="469133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9" name="object 29"/>
          <p:cNvGrpSpPr/>
          <p:nvPr/>
        </p:nvGrpSpPr>
        <p:grpSpPr>
          <a:xfrm>
            <a:off x="4839910" y="7797922"/>
            <a:ext cx="887730" cy="846455"/>
            <a:chOff x="4839910" y="7797922"/>
            <a:chExt cx="887730" cy="846455"/>
          </a:xfrm>
        </p:grpSpPr>
        <p:sp>
          <p:nvSpPr>
            <p:cNvPr id="30" name="object 30"/>
            <p:cNvSpPr/>
            <p:nvPr/>
          </p:nvSpPr>
          <p:spPr>
            <a:xfrm>
              <a:off x="4866087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8" y="0"/>
                  </a:moveTo>
                  <a:lnTo>
                    <a:pt x="0" y="396855"/>
                  </a:lnTo>
                  <a:lnTo>
                    <a:pt x="365778" y="793711"/>
                  </a:lnTo>
                  <a:lnTo>
                    <a:pt x="365778" y="523850"/>
                  </a:lnTo>
                  <a:lnTo>
                    <a:pt x="834912" y="523850"/>
                  </a:lnTo>
                  <a:lnTo>
                    <a:pt x="834912" y="269861"/>
                  </a:lnTo>
                  <a:lnTo>
                    <a:pt x="365778" y="269861"/>
                  </a:lnTo>
                  <a:lnTo>
                    <a:pt x="365778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4866087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8" y="523849"/>
                  </a:moveTo>
                  <a:lnTo>
                    <a:pt x="365778" y="793711"/>
                  </a:lnTo>
                  <a:lnTo>
                    <a:pt x="0" y="396855"/>
                  </a:lnTo>
                  <a:lnTo>
                    <a:pt x="365778" y="0"/>
                  </a:lnTo>
                  <a:lnTo>
                    <a:pt x="365778" y="269861"/>
                  </a:lnTo>
                  <a:lnTo>
                    <a:pt x="834912" y="269861"/>
                  </a:lnTo>
                  <a:lnTo>
                    <a:pt x="834912" y="523849"/>
                  </a:lnTo>
                  <a:lnTo>
                    <a:pt x="365778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2" name="object 32"/>
          <p:cNvGrpSpPr/>
          <p:nvPr/>
        </p:nvGrpSpPr>
        <p:grpSpPr>
          <a:xfrm>
            <a:off x="9605572" y="7797922"/>
            <a:ext cx="887730" cy="846455"/>
            <a:chOff x="9605572" y="7797922"/>
            <a:chExt cx="887730" cy="846455"/>
          </a:xfrm>
        </p:grpSpPr>
        <p:sp>
          <p:nvSpPr>
            <p:cNvPr id="33" name="object 33"/>
            <p:cNvSpPr/>
            <p:nvPr/>
          </p:nvSpPr>
          <p:spPr>
            <a:xfrm>
              <a:off x="9631749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8" y="0"/>
                  </a:moveTo>
                  <a:lnTo>
                    <a:pt x="0" y="396855"/>
                  </a:lnTo>
                  <a:lnTo>
                    <a:pt x="365778" y="793711"/>
                  </a:lnTo>
                  <a:lnTo>
                    <a:pt x="365778" y="523850"/>
                  </a:lnTo>
                  <a:lnTo>
                    <a:pt x="834912" y="523850"/>
                  </a:lnTo>
                  <a:lnTo>
                    <a:pt x="834912" y="269861"/>
                  </a:lnTo>
                  <a:lnTo>
                    <a:pt x="365778" y="269861"/>
                  </a:lnTo>
                  <a:lnTo>
                    <a:pt x="365778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9631749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8" y="523849"/>
                  </a:moveTo>
                  <a:lnTo>
                    <a:pt x="365778" y="793711"/>
                  </a:lnTo>
                  <a:lnTo>
                    <a:pt x="0" y="396855"/>
                  </a:lnTo>
                  <a:lnTo>
                    <a:pt x="365778" y="0"/>
                  </a:lnTo>
                  <a:lnTo>
                    <a:pt x="365778" y="269861"/>
                  </a:lnTo>
                  <a:lnTo>
                    <a:pt x="834912" y="269861"/>
                  </a:lnTo>
                  <a:lnTo>
                    <a:pt x="834912" y="523849"/>
                  </a:lnTo>
                  <a:lnTo>
                    <a:pt x="365778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5" name="object 35"/>
          <p:cNvGrpSpPr/>
          <p:nvPr/>
        </p:nvGrpSpPr>
        <p:grpSpPr>
          <a:xfrm>
            <a:off x="14361807" y="7797922"/>
            <a:ext cx="887730" cy="846455"/>
            <a:chOff x="14361807" y="7797922"/>
            <a:chExt cx="887730" cy="846455"/>
          </a:xfrm>
        </p:grpSpPr>
        <p:sp>
          <p:nvSpPr>
            <p:cNvPr id="36" name="object 36"/>
            <p:cNvSpPr/>
            <p:nvPr/>
          </p:nvSpPr>
          <p:spPr>
            <a:xfrm>
              <a:off x="14387990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9" y="0"/>
                  </a:moveTo>
                  <a:lnTo>
                    <a:pt x="0" y="396855"/>
                  </a:lnTo>
                  <a:lnTo>
                    <a:pt x="365779" y="793711"/>
                  </a:lnTo>
                  <a:lnTo>
                    <a:pt x="365779" y="523850"/>
                  </a:lnTo>
                  <a:lnTo>
                    <a:pt x="834906" y="523850"/>
                  </a:lnTo>
                  <a:lnTo>
                    <a:pt x="834906" y="269861"/>
                  </a:lnTo>
                  <a:lnTo>
                    <a:pt x="365779" y="269861"/>
                  </a:lnTo>
                  <a:lnTo>
                    <a:pt x="365779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4387984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8" y="523849"/>
                  </a:moveTo>
                  <a:lnTo>
                    <a:pt x="365778" y="793711"/>
                  </a:lnTo>
                  <a:lnTo>
                    <a:pt x="0" y="396855"/>
                  </a:lnTo>
                  <a:lnTo>
                    <a:pt x="365778" y="0"/>
                  </a:lnTo>
                  <a:lnTo>
                    <a:pt x="365778" y="269861"/>
                  </a:lnTo>
                  <a:lnTo>
                    <a:pt x="834912" y="269861"/>
                  </a:lnTo>
                  <a:lnTo>
                    <a:pt x="834912" y="523849"/>
                  </a:lnTo>
                  <a:lnTo>
                    <a:pt x="365778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8" name="object 38"/>
          <p:cNvGrpSpPr/>
          <p:nvPr/>
        </p:nvGrpSpPr>
        <p:grpSpPr>
          <a:xfrm>
            <a:off x="16755825" y="5608614"/>
            <a:ext cx="846455" cy="887730"/>
            <a:chOff x="16755825" y="5608614"/>
            <a:chExt cx="846455" cy="887730"/>
          </a:xfrm>
        </p:grpSpPr>
        <p:sp>
          <p:nvSpPr>
            <p:cNvPr id="39" name="object 39"/>
            <p:cNvSpPr/>
            <p:nvPr/>
          </p:nvSpPr>
          <p:spPr>
            <a:xfrm>
              <a:off x="16782002" y="5634791"/>
              <a:ext cx="793750" cy="835025"/>
            </a:xfrm>
            <a:custGeom>
              <a:avLst/>
              <a:gdLst/>
              <a:ahLst/>
              <a:cxnLst/>
              <a:rect l="l" t="t" r="r" b="b"/>
              <a:pathLst>
                <a:path w="793750" h="835025">
                  <a:moveTo>
                    <a:pt x="523847" y="0"/>
                  </a:moveTo>
                  <a:lnTo>
                    <a:pt x="269855" y="0"/>
                  </a:lnTo>
                  <a:lnTo>
                    <a:pt x="269855" y="469134"/>
                  </a:lnTo>
                  <a:lnTo>
                    <a:pt x="0" y="469134"/>
                  </a:lnTo>
                  <a:lnTo>
                    <a:pt x="396846" y="834912"/>
                  </a:lnTo>
                  <a:lnTo>
                    <a:pt x="793703" y="469134"/>
                  </a:lnTo>
                  <a:lnTo>
                    <a:pt x="523847" y="469134"/>
                  </a:lnTo>
                  <a:lnTo>
                    <a:pt x="523847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16782002" y="5634791"/>
              <a:ext cx="793750" cy="835025"/>
            </a:xfrm>
            <a:custGeom>
              <a:avLst/>
              <a:gdLst/>
              <a:ahLst/>
              <a:cxnLst/>
              <a:rect l="l" t="t" r="r" b="b"/>
              <a:pathLst>
                <a:path w="793750" h="835025">
                  <a:moveTo>
                    <a:pt x="523849" y="469133"/>
                  </a:moveTo>
                  <a:lnTo>
                    <a:pt x="793711" y="469133"/>
                  </a:lnTo>
                  <a:lnTo>
                    <a:pt x="396855" y="834912"/>
                  </a:lnTo>
                  <a:lnTo>
                    <a:pt x="0" y="469133"/>
                  </a:lnTo>
                  <a:lnTo>
                    <a:pt x="269861" y="469133"/>
                  </a:lnTo>
                  <a:lnTo>
                    <a:pt x="269861" y="0"/>
                  </a:lnTo>
                  <a:lnTo>
                    <a:pt x="523849" y="0"/>
                  </a:lnTo>
                  <a:lnTo>
                    <a:pt x="523849" y="469133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94998" y="1055884"/>
            <a:ext cx="12151923" cy="838215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1075793" y="2256805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29" h="3241675">
                <a:moveTo>
                  <a:pt x="3124225" y="0"/>
                </a:moveTo>
                <a:lnTo>
                  <a:pt x="544458" y="0"/>
                </a:lnTo>
                <a:lnTo>
                  <a:pt x="469733" y="123"/>
                </a:lnTo>
                <a:lnTo>
                  <a:pt x="404775" y="988"/>
                </a:lnTo>
                <a:lnTo>
                  <a:pt x="348694" y="3335"/>
                </a:lnTo>
                <a:lnTo>
                  <a:pt x="300604" y="7907"/>
                </a:lnTo>
                <a:lnTo>
                  <a:pt x="259617" y="15443"/>
                </a:lnTo>
                <a:lnTo>
                  <a:pt x="180489" y="46621"/>
                </a:lnTo>
                <a:lnTo>
                  <a:pt x="139935" y="72522"/>
                </a:lnTo>
                <a:lnTo>
                  <a:pt x="103724" y="103848"/>
                </a:lnTo>
                <a:lnTo>
                  <a:pt x="72398" y="140059"/>
                </a:lnTo>
                <a:lnTo>
                  <a:pt x="46497" y="180613"/>
                </a:lnTo>
                <a:lnTo>
                  <a:pt x="26563" y="224968"/>
                </a:lnTo>
                <a:lnTo>
                  <a:pt x="7783" y="300728"/>
                </a:lnTo>
                <a:lnTo>
                  <a:pt x="3212" y="348818"/>
                </a:lnTo>
                <a:lnTo>
                  <a:pt x="864" y="404898"/>
                </a:lnTo>
                <a:lnTo>
                  <a:pt x="0" y="469857"/>
                </a:lnTo>
                <a:lnTo>
                  <a:pt x="0" y="2771690"/>
                </a:lnTo>
                <a:lnTo>
                  <a:pt x="864" y="2836649"/>
                </a:lnTo>
                <a:lnTo>
                  <a:pt x="3212" y="2892730"/>
                </a:lnTo>
                <a:lnTo>
                  <a:pt x="7783" y="2940820"/>
                </a:lnTo>
                <a:lnTo>
                  <a:pt x="15320" y="2981807"/>
                </a:lnTo>
                <a:lnTo>
                  <a:pt x="46497" y="3060935"/>
                </a:lnTo>
                <a:lnTo>
                  <a:pt x="72398" y="3101488"/>
                </a:lnTo>
                <a:lnTo>
                  <a:pt x="103724" y="3137699"/>
                </a:lnTo>
                <a:lnTo>
                  <a:pt x="139935" y="3169026"/>
                </a:lnTo>
                <a:lnTo>
                  <a:pt x="180489" y="3194927"/>
                </a:lnTo>
                <a:lnTo>
                  <a:pt x="224844" y="3214861"/>
                </a:lnTo>
                <a:lnTo>
                  <a:pt x="300604" y="3233641"/>
                </a:lnTo>
                <a:lnTo>
                  <a:pt x="348694" y="3238212"/>
                </a:lnTo>
                <a:lnTo>
                  <a:pt x="404775" y="3240560"/>
                </a:lnTo>
                <a:lnTo>
                  <a:pt x="469733" y="3241424"/>
                </a:lnTo>
                <a:lnTo>
                  <a:pt x="544458" y="3241548"/>
                </a:lnTo>
                <a:lnTo>
                  <a:pt x="3124225" y="3241548"/>
                </a:lnTo>
                <a:lnTo>
                  <a:pt x="3198950" y="3241424"/>
                </a:lnTo>
                <a:lnTo>
                  <a:pt x="3263908" y="3240560"/>
                </a:lnTo>
                <a:lnTo>
                  <a:pt x="3319989" y="3238212"/>
                </a:lnTo>
                <a:lnTo>
                  <a:pt x="3368079" y="3233641"/>
                </a:lnTo>
                <a:lnTo>
                  <a:pt x="3409066" y="3226104"/>
                </a:lnTo>
                <a:lnTo>
                  <a:pt x="3488194" y="3194927"/>
                </a:lnTo>
                <a:lnTo>
                  <a:pt x="3528747" y="3169026"/>
                </a:lnTo>
                <a:lnTo>
                  <a:pt x="3564958" y="3137699"/>
                </a:lnTo>
                <a:lnTo>
                  <a:pt x="3596285" y="3101488"/>
                </a:lnTo>
                <a:lnTo>
                  <a:pt x="3622186" y="3060935"/>
                </a:lnTo>
                <a:lnTo>
                  <a:pt x="3642120" y="3016580"/>
                </a:lnTo>
                <a:lnTo>
                  <a:pt x="3660900" y="2940820"/>
                </a:lnTo>
                <a:lnTo>
                  <a:pt x="3665471" y="2892730"/>
                </a:lnTo>
                <a:lnTo>
                  <a:pt x="3667819" y="2836649"/>
                </a:lnTo>
                <a:lnTo>
                  <a:pt x="3668684" y="2771690"/>
                </a:lnTo>
                <a:lnTo>
                  <a:pt x="3668684" y="469857"/>
                </a:lnTo>
                <a:lnTo>
                  <a:pt x="3667819" y="404898"/>
                </a:lnTo>
                <a:lnTo>
                  <a:pt x="3665471" y="348818"/>
                </a:lnTo>
                <a:lnTo>
                  <a:pt x="3660900" y="300728"/>
                </a:lnTo>
                <a:lnTo>
                  <a:pt x="3653363" y="259740"/>
                </a:lnTo>
                <a:lnTo>
                  <a:pt x="3622186" y="180613"/>
                </a:lnTo>
                <a:lnTo>
                  <a:pt x="3596285" y="140059"/>
                </a:lnTo>
                <a:lnTo>
                  <a:pt x="3564958" y="103848"/>
                </a:lnTo>
                <a:lnTo>
                  <a:pt x="3528747" y="72522"/>
                </a:lnTo>
                <a:lnTo>
                  <a:pt x="3488194" y="46621"/>
                </a:lnTo>
                <a:lnTo>
                  <a:pt x="3443839" y="26687"/>
                </a:lnTo>
                <a:lnTo>
                  <a:pt x="3368079" y="7907"/>
                </a:lnTo>
                <a:lnTo>
                  <a:pt x="3319989" y="3335"/>
                </a:lnTo>
                <a:lnTo>
                  <a:pt x="3263908" y="988"/>
                </a:lnTo>
                <a:lnTo>
                  <a:pt x="3198950" y="123"/>
                </a:lnTo>
                <a:lnTo>
                  <a:pt x="3124225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641264" y="2980022"/>
            <a:ext cx="2538095" cy="17849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ctr">
              <a:lnSpc>
                <a:spcPct val="111000"/>
              </a:lnSpc>
              <a:spcBef>
                <a:spcPts val="90"/>
              </a:spcBef>
            </a:pPr>
            <a:r>
              <a:rPr sz="2600" spc="110" dirty="0">
                <a:latin typeface="Microsoft Sans Serif"/>
                <a:cs typeface="Microsoft Sans Serif"/>
              </a:rPr>
              <a:t>Requesting </a:t>
            </a:r>
            <a:r>
              <a:rPr sz="2600" spc="114" dirty="0">
                <a:latin typeface="Microsoft Sans Serif"/>
                <a:cs typeface="Microsoft Sans Serif"/>
              </a:rPr>
              <a:t> </a:t>
            </a:r>
            <a:r>
              <a:rPr sz="2600" spc="80" dirty="0">
                <a:latin typeface="Microsoft Sans Serif"/>
                <a:cs typeface="Microsoft Sans Serif"/>
              </a:rPr>
              <a:t>Falcon</a:t>
            </a:r>
            <a:r>
              <a:rPr sz="2600" spc="-95" dirty="0">
                <a:latin typeface="Microsoft Sans Serif"/>
                <a:cs typeface="Microsoft Sans Serif"/>
              </a:rPr>
              <a:t> </a:t>
            </a:r>
            <a:r>
              <a:rPr sz="2600" spc="245" dirty="0">
                <a:latin typeface="Microsoft Sans Serif"/>
                <a:cs typeface="Microsoft Sans Serif"/>
              </a:rPr>
              <a:t>9</a:t>
            </a:r>
            <a:r>
              <a:rPr sz="2600" spc="-90" dirty="0">
                <a:latin typeface="Microsoft Sans Serif"/>
                <a:cs typeface="Microsoft Sans Serif"/>
              </a:rPr>
              <a:t> </a:t>
            </a:r>
            <a:r>
              <a:rPr sz="2600" spc="135" dirty="0">
                <a:latin typeface="Microsoft Sans Serif"/>
                <a:cs typeface="Microsoft Sans Serif"/>
              </a:rPr>
              <a:t>launch </a:t>
            </a:r>
            <a:r>
              <a:rPr sz="2600" spc="-675" dirty="0">
                <a:latin typeface="Microsoft Sans Serif"/>
                <a:cs typeface="Microsoft Sans Serif"/>
              </a:rPr>
              <a:t> </a:t>
            </a:r>
            <a:r>
              <a:rPr sz="2600" spc="125" dirty="0">
                <a:latin typeface="Microsoft Sans Serif"/>
                <a:cs typeface="Microsoft Sans Serif"/>
              </a:rPr>
              <a:t>data </a:t>
            </a:r>
            <a:r>
              <a:rPr sz="2600" spc="200" dirty="0">
                <a:latin typeface="Microsoft Sans Serif"/>
                <a:cs typeface="Microsoft Sans Serif"/>
              </a:rPr>
              <a:t>from </a:t>
            </a:r>
            <a:r>
              <a:rPr sz="2600" spc="204" dirty="0">
                <a:latin typeface="Microsoft Sans Serif"/>
                <a:cs typeface="Microsoft Sans Serif"/>
              </a:rPr>
              <a:t> </a:t>
            </a:r>
            <a:r>
              <a:rPr sz="2600" spc="114" dirty="0">
                <a:latin typeface="Microsoft Sans Serif"/>
                <a:cs typeface="Microsoft Sans Serif"/>
              </a:rPr>
              <a:t>Wikipedia</a:t>
            </a:r>
            <a:endParaRPr sz="26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832023" y="2256805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29" h="3241675">
                <a:moveTo>
                  <a:pt x="3166800" y="0"/>
                </a:moveTo>
                <a:lnTo>
                  <a:pt x="501902" y="0"/>
                </a:lnTo>
                <a:lnTo>
                  <a:pt x="433018" y="113"/>
                </a:lnTo>
                <a:lnTo>
                  <a:pt x="373137" y="911"/>
                </a:lnTo>
                <a:lnTo>
                  <a:pt x="321439" y="3075"/>
                </a:lnTo>
                <a:lnTo>
                  <a:pt x="277108" y="7289"/>
                </a:lnTo>
                <a:lnTo>
                  <a:pt x="239324" y="14236"/>
                </a:lnTo>
                <a:lnTo>
                  <a:pt x="158608" y="47328"/>
                </a:lnTo>
                <a:lnTo>
                  <a:pt x="115137" y="77832"/>
                </a:lnTo>
                <a:lnTo>
                  <a:pt x="77718" y="115251"/>
                </a:lnTo>
                <a:lnTo>
                  <a:pt x="47214" y="158722"/>
                </a:lnTo>
                <a:lnTo>
                  <a:pt x="24487" y="207384"/>
                </a:lnTo>
                <a:lnTo>
                  <a:pt x="7175" y="277222"/>
                </a:lnTo>
                <a:lnTo>
                  <a:pt x="2961" y="321554"/>
                </a:lnTo>
                <a:lnTo>
                  <a:pt x="797" y="373251"/>
                </a:lnTo>
                <a:lnTo>
                  <a:pt x="0" y="433132"/>
                </a:lnTo>
                <a:lnTo>
                  <a:pt x="0" y="2808415"/>
                </a:lnTo>
                <a:lnTo>
                  <a:pt x="797" y="2868297"/>
                </a:lnTo>
                <a:lnTo>
                  <a:pt x="2961" y="2919994"/>
                </a:lnTo>
                <a:lnTo>
                  <a:pt x="7175" y="2964325"/>
                </a:lnTo>
                <a:lnTo>
                  <a:pt x="14122" y="3002109"/>
                </a:lnTo>
                <a:lnTo>
                  <a:pt x="47214" y="3082825"/>
                </a:lnTo>
                <a:lnTo>
                  <a:pt x="77718" y="3126296"/>
                </a:lnTo>
                <a:lnTo>
                  <a:pt x="115137" y="3163715"/>
                </a:lnTo>
                <a:lnTo>
                  <a:pt x="158608" y="3194220"/>
                </a:lnTo>
                <a:lnTo>
                  <a:pt x="207269" y="3216947"/>
                </a:lnTo>
                <a:lnTo>
                  <a:pt x="277108" y="3234259"/>
                </a:lnTo>
                <a:lnTo>
                  <a:pt x="321439" y="3238473"/>
                </a:lnTo>
                <a:lnTo>
                  <a:pt x="373137" y="3240637"/>
                </a:lnTo>
                <a:lnTo>
                  <a:pt x="433018" y="3241434"/>
                </a:lnTo>
                <a:lnTo>
                  <a:pt x="501902" y="3241548"/>
                </a:lnTo>
                <a:lnTo>
                  <a:pt x="3166800" y="3241548"/>
                </a:lnTo>
                <a:lnTo>
                  <a:pt x="3235684" y="3241434"/>
                </a:lnTo>
                <a:lnTo>
                  <a:pt x="3295566" y="3240637"/>
                </a:lnTo>
                <a:lnTo>
                  <a:pt x="3347263" y="3238473"/>
                </a:lnTo>
                <a:lnTo>
                  <a:pt x="3391594" y="3234259"/>
                </a:lnTo>
                <a:lnTo>
                  <a:pt x="3429378" y="3227311"/>
                </a:lnTo>
                <a:lnTo>
                  <a:pt x="3510094" y="3194220"/>
                </a:lnTo>
                <a:lnTo>
                  <a:pt x="3553565" y="3163715"/>
                </a:lnTo>
                <a:lnTo>
                  <a:pt x="3590984" y="3126296"/>
                </a:lnTo>
                <a:lnTo>
                  <a:pt x="3621488" y="3082825"/>
                </a:lnTo>
                <a:lnTo>
                  <a:pt x="3644215" y="3034164"/>
                </a:lnTo>
                <a:lnTo>
                  <a:pt x="3661528" y="2964325"/>
                </a:lnTo>
                <a:lnTo>
                  <a:pt x="3665742" y="2919994"/>
                </a:lnTo>
                <a:lnTo>
                  <a:pt x="3667906" y="2868297"/>
                </a:lnTo>
                <a:lnTo>
                  <a:pt x="3668703" y="2808415"/>
                </a:lnTo>
                <a:lnTo>
                  <a:pt x="3668703" y="433132"/>
                </a:lnTo>
                <a:lnTo>
                  <a:pt x="3667906" y="373251"/>
                </a:lnTo>
                <a:lnTo>
                  <a:pt x="3665742" y="321554"/>
                </a:lnTo>
                <a:lnTo>
                  <a:pt x="3661528" y="277222"/>
                </a:lnTo>
                <a:lnTo>
                  <a:pt x="3654580" y="239438"/>
                </a:lnTo>
                <a:lnTo>
                  <a:pt x="3621488" y="158722"/>
                </a:lnTo>
                <a:lnTo>
                  <a:pt x="3590984" y="115251"/>
                </a:lnTo>
                <a:lnTo>
                  <a:pt x="3553565" y="77832"/>
                </a:lnTo>
                <a:lnTo>
                  <a:pt x="3510094" y="47328"/>
                </a:lnTo>
                <a:lnTo>
                  <a:pt x="3461433" y="24601"/>
                </a:lnTo>
                <a:lnTo>
                  <a:pt x="3391594" y="7289"/>
                </a:lnTo>
                <a:lnTo>
                  <a:pt x="3347263" y="3075"/>
                </a:lnTo>
                <a:lnTo>
                  <a:pt x="3295566" y="911"/>
                </a:lnTo>
                <a:lnTo>
                  <a:pt x="3235684" y="113"/>
                </a:lnTo>
                <a:lnTo>
                  <a:pt x="3166800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973139" y="2980022"/>
            <a:ext cx="3387090" cy="17849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ctr">
              <a:lnSpc>
                <a:spcPct val="111000"/>
              </a:lnSpc>
              <a:spcBef>
                <a:spcPts val="90"/>
              </a:spcBef>
            </a:pPr>
            <a:r>
              <a:rPr sz="2600" spc="135" dirty="0">
                <a:latin typeface="Microsoft Sans Serif"/>
                <a:cs typeface="Microsoft Sans Serif"/>
              </a:rPr>
              <a:t>Creating </a:t>
            </a:r>
            <a:r>
              <a:rPr sz="2600" spc="15" dirty="0">
                <a:latin typeface="Microsoft Sans Serif"/>
                <a:cs typeface="Microsoft Sans Serif"/>
              </a:rPr>
              <a:t>a </a:t>
            </a:r>
            <a:r>
              <a:rPr sz="2600" spc="20" dirty="0">
                <a:latin typeface="Microsoft Sans Serif"/>
                <a:cs typeface="Microsoft Sans Serif"/>
              </a:rPr>
              <a:t> </a:t>
            </a:r>
            <a:r>
              <a:rPr sz="2600" spc="120" dirty="0">
                <a:latin typeface="Microsoft Sans Serif"/>
                <a:cs typeface="Microsoft Sans Serif"/>
              </a:rPr>
              <a:t>BeautifulSoup</a:t>
            </a:r>
            <a:r>
              <a:rPr sz="2600" spc="-120" dirty="0">
                <a:latin typeface="Microsoft Sans Serif"/>
                <a:cs typeface="Microsoft Sans Serif"/>
              </a:rPr>
              <a:t> </a:t>
            </a:r>
            <a:r>
              <a:rPr sz="2600" spc="175" dirty="0">
                <a:latin typeface="Microsoft Sans Serif"/>
                <a:cs typeface="Microsoft Sans Serif"/>
              </a:rPr>
              <a:t>object </a:t>
            </a:r>
            <a:r>
              <a:rPr sz="2600" spc="-675" dirty="0">
                <a:latin typeface="Microsoft Sans Serif"/>
                <a:cs typeface="Microsoft Sans Serif"/>
              </a:rPr>
              <a:t> </a:t>
            </a:r>
            <a:r>
              <a:rPr sz="2600" spc="200" dirty="0">
                <a:latin typeface="Microsoft Sans Serif"/>
                <a:cs typeface="Microsoft Sans Serif"/>
              </a:rPr>
              <a:t>from </a:t>
            </a:r>
            <a:r>
              <a:rPr sz="2600" spc="160" dirty="0">
                <a:latin typeface="Microsoft Sans Serif"/>
                <a:cs typeface="Microsoft Sans Serif"/>
              </a:rPr>
              <a:t>the </a:t>
            </a:r>
            <a:r>
              <a:rPr sz="2600" spc="60" dirty="0">
                <a:latin typeface="Microsoft Sans Serif"/>
                <a:cs typeface="Microsoft Sans Serif"/>
              </a:rPr>
              <a:t>HTML </a:t>
            </a:r>
            <a:r>
              <a:rPr sz="2600" spc="65" dirty="0">
                <a:latin typeface="Microsoft Sans Serif"/>
                <a:cs typeface="Microsoft Sans Serif"/>
              </a:rPr>
              <a:t> </a:t>
            </a:r>
            <a:r>
              <a:rPr sz="2600" spc="110" dirty="0">
                <a:latin typeface="Microsoft Sans Serif"/>
                <a:cs typeface="Microsoft Sans Serif"/>
              </a:rPr>
              <a:t>response</a:t>
            </a:r>
            <a:endParaRPr sz="2600">
              <a:latin typeface="Microsoft Sans Serif"/>
              <a:cs typeface="Microsoft Sans Serif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588263" y="2256805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30" h="3241675">
                <a:moveTo>
                  <a:pt x="3166805" y="0"/>
                </a:moveTo>
                <a:lnTo>
                  <a:pt x="501902" y="0"/>
                </a:lnTo>
                <a:lnTo>
                  <a:pt x="433018" y="113"/>
                </a:lnTo>
                <a:lnTo>
                  <a:pt x="373136" y="911"/>
                </a:lnTo>
                <a:lnTo>
                  <a:pt x="321439" y="3075"/>
                </a:lnTo>
                <a:lnTo>
                  <a:pt x="277107" y="7289"/>
                </a:lnTo>
                <a:lnTo>
                  <a:pt x="239324" y="14236"/>
                </a:lnTo>
                <a:lnTo>
                  <a:pt x="158609" y="47328"/>
                </a:lnTo>
                <a:lnTo>
                  <a:pt x="115136" y="77832"/>
                </a:lnTo>
                <a:lnTo>
                  <a:pt x="77716" y="115251"/>
                </a:lnTo>
                <a:lnTo>
                  <a:pt x="47210" y="158722"/>
                </a:lnTo>
                <a:lnTo>
                  <a:pt x="24482" y="207384"/>
                </a:lnTo>
                <a:lnTo>
                  <a:pt x="7173" y="277222"/>
                </a:lnTo>
                <a:lnTo>
                  <a:pt x="2960" y="321554"/>
                </a:lnTo>
                <a:lnTo>
                  <a:pt x="797" y="373251"/>
                </a:lnTo>
                <a:lnTo>
                  <a:pt x="0" y="433132"/>
                </a:lnTo>
                <a:lnTo>
                  <a:pt x="0" y="2808415"/>
                </a:lnTo>
                <a:lnTo>
                  <a:pt x="797" y="2868297"/>
                </a:lnTo>
                <a:lnTo>
                  <a:pt x="2960" y="2919994"/>
                </a:lnTo>
                <a:lnTo>
                  <a:pt x="7173" y="2964325"/>
                </a:lnTo>
                <a:lnTo>
                  <a:pt x="14119" y="3002109"/>
                </a:lnTo>
                <a:lnTo>
                  <a:pt x="47210" y="3082825"/>
                </a:lnTo>
                <a:lnTo>
                  <a:pt x="77716" y="3126296"/>
                </a:lnTo>
                <a:lnTo>
                  <a:pt x="115136" y="3163715"/>
                </a:lnTo>
                <a:lnTo>
                  <a:pt x="158609" y="3194220"/>
                </a:lnTo>
                <a:lnTo>
                  <a:pt x="207272" y="3216947"/>
                </a:lnTo>
                <a:lnTo>
                  <a:pt x="277107" y="3234259"/>
                </a:lnTo>
                <a:lnTo>
                  <a:pt x="321439" y="3238473"/>
                </a:lnTo>
                <a:lnTo>
                  <a:pt x="373136" y="3240637"/>
                </a:lnTo>
                <a:lnTo>
                  <a:pt x="433018" y="3241434"/>
                </a:lnTo>
                <a:lnTo>
                  <a:pt x="501902" y="3241548"/>
                </a:lnTo>
                <a:lnTo>
                  <a:pt x="3166805" y="3241548"/>
                </a:lnTo>
                <a:lnTo>
                  <a:pt x="3235688" y="3241434"/>
                </a:lnTo>
                <a:lnTo>
                  <a:pt x="3295568" y="3240637"/>
                </a:lnTo>
                <a:lnTo>
                  <a:pt x="3347264" y="3238473"/>
                </a:lnTo>
                <a:lnTo>
                  <a:pt x="3391595" y="3234259"/>
                </a:lnTo>
                <a:lnTo>
                  <a:pt x="3429379" y="3227311"/>
                </a:lnTo>
                <a:lnTo>
                  <a:pt x="3510096" y="3194220"/>
                </a:lnTo>
                <a:lnTo>
                  <a:pt x="3553567" y="3163715"/>
                </a:lnTo>
                <a:lnTo>
                  <a:pt x="3590984" y="3126296"/>
                </a:lnTo>
                <a:lnTo>
                  <a:pt x="3621487" y="3082825"/>
                </a:lnTo>
                <a:lnTo>
                  <a:pt x="3644214" y="3034164"/>
                </a:lnTo>
                <a:lnTo>
                  <a:pt x="3661530" y="2964325"/>
                </a:lnTo>
                <a:lnTo>
                  <a:pt x="3665745" y="2919994"/>
                </a:lnTo>
                <a:lnTo>
                  <a:pt x="3667910" y="2868297"/>
                </a:lnTo>
                <a:lnTo>
                  <a:pt x="3668707" y="2808415"/>
                </a:lnTo>
                <a:lnTo>
                  <a:pt x="3668707" y="433132"/>
                </a:lnTo>
                <a:lnTo>
                  <a:pt x="3667910" y="373251"/>
                </a:lnTo>
                <a:lnTo>
                  <a:pt x="3665745" y="321554"/>
                </a:lnTo>
                <a:lnTo>
                  <a:pt x="3661530" y="277222"/>
                </a:lnTo>
                <a:lnTo>
                  <a:pt x="3654581" y="239438"/>
                </a:lnTo>
                <a:lnTo>
                  <a:pt x="3621487" y="158722"/>
                </a:lnTo>
                <a:lnTo>
                  <a:pt x="3590984" y="115251"/>
                </a:lnTo>
                <a:lnTo>
                  <a:pt x="3553567" y="77832"/>
                </a:lnTo>
                <a:lnTo>
                  <a:pt x="3510096" y="47328"/>
                </a:lnTo>
                <a:lnTo>
                  <a:pt x="3461435" y="24601"/>
                </a:lnTo>
                <a:lnTo>
                  <a:pt x="3391595" y="7289"/>
                </a:lnTo>
                <a:lnTo>
                  <a:pt x="3347264" y="3075"/>
                </a:lnTo>
                <a:lnTo>
                  <a:pt x="3295568" y="911"/>
                </a:lnTo>
                <a:lnTo>
                  <a:pt x="3235688" y="113"/>
                </a:lnTo>
                <a:lnTo>
                  <a:pt x="3166805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0778971" y="2980022"/>
            <a:ext cx="3287395" cy="1784985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34"/>
              </a:spcBef>
            </a:pPr>
            <a:r>
              <a:rPr sz="2600" spc="135" dirty="0">
                <a:latin typeface="Microsoft Sans Serif"/>
                <a:cs typeface="Microsoft Sans Serif"/>
              </a:rPr>
              <a:t>Extracting</a:t>
            </a:r>
            <a:endParaRPr sz="2600">
              <a:latin typeface="Microsoft Sans Serif"/>
              <a:cs typeface="Microsoft Sans Serif"/>
            </a:endParaRPr>
          </a:p>
          <a:p>
            <a:pPr marL="12700" marR="5080" algn="ctr">
              <a:lnSpc>
                <a:spcPct val="111000"/>
              </a:lnSpc>
            </a:pPr>
            <a:r>
              <a:rPr sz="2600" spc="85" dirty="0">
                <a:latin typeface="Microsoft Sans Serif"/>
                <a:cs typeface="Microsoft Sans Serif"/>
              </a:rPr>
              <a:t>all </a:t>
            </a:r>
            <a:r>
              <a:rPr sz="2600" spc="175" dirty="0">
                <a:latin typeface="Microsoft Sans Serif"/>
                <a:cs typeface="Microsoft Sans Serif"/>
              </a:rPr>
              <a:t>column </a:t>
            </a:r>
            <a:r>
              <a:rPr sz="2600" spc="105" dirty="0">
                <a:latin typeface="Microsoft Sans Serif"/>
                <a:cs typeface="Microsoft Sans Serif"/>
              </a:rPr>
              <a:t>names </a:t>
            </a:r>
            <a:r>
              <a:rPr sz="2600" spc="110" dirty="0">
                <a:latin typeface="Microsoft Sans Serif"/>
                <a:cs typeface="Microsoft Sans Serif"/>
              </a:rPr>
              <a:t> </a:t>
            </a:r>
            <a:r>
              <a:rPr sz="2600" spc="200" dirty="0">
                <a:latin typeface="Microsoft Sans Serif"/>
                <a:cs typeface="Microsoft Sans Serif"/>
              </a:rPr>
              <a:t>from</a:t>
            </a:r>
            <a:r>
              <a:rPr sz="2600" spc="-90" dirty="0">
                <a:latin typeface="Microsoft Sans Serif"/>
                <a:cs typeface="Microsoft Sans Serif"/>
              </a:rPr>
              <a:t> </a:t>
            </a:r>
            <a:r>
              <a:rPr sz="2600" spc="160" dirty="0">
                <a:latin typeface="Microsoft Sans Serif"/>
                <a:cs typeface="Microsoft Sans Serif"/>
              </a:rPr>
              <a:t>the</a:t>
            </a:r>
            <a:r>
              <a:rPr sz="2600" spc="-85" dirty="0">
                <a:latin typeface="Microsoft Sans Serif"/>
                <a:cs typeface="Microsoft Sans Serif"/>
              </a:rPr>
              <a:t> </a:t>
            </a:r>
            <a:r>
              <a:rPr sz="2600" spc="60" dirty="0">
                <a:latin typeface="Microsoft Sans Serif"/>
                <a:cs typeface="Microsoft Sans Serif"/>
              </a:rPr>
              <a:t>HTML</a:t>
            </a:r>
            <a:r>
              <a:rPr sz="2600" spc="-90" dirty="0">
                <a:latin typeface="Microsoft Sans Serif"/>
                <a:cs typeface="Microsoft Sans Serif"/>
              </a:rPr>
              <a:t> </a:t>
            </a:r>
            <a:r>
              <a:rPr sz="2600" spc="140" dirty="0">
                <a:latin typeface="Microsoft Sans Serif"/>
                <a:cs typeface="Microsoft Sans Serif"/>
              </a:rPr>
              <a:t>table </a:t>
            </a:r>
            <a:r>
              <a:rPr sz="2600" spc="-675" dirty="0">
                <a:latin typeface="Microsoft Sans Serif"/>
                <a:cs typeface="Microsoft Sans Serif"/>
              </a:rPr>
              <a:t> </a:t>
            </a:r>
            <a:r>
              <a:rPr sz="2600" spc="125" dirty="0">
                <a:latin typeface="Microsoft Sans Serif"/>
                <a:cs typeface="Microsoft Sans Serif"/>
              </a:rPr>
              <a:t>header</a:t>
            </a:r>
            <a:endParaRPr sz="2600">
              <a:latin typeface="Microsoft Sans Serif"/>
              <a:cs typeface="Microsoft Sans Serif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5344505" y="4436186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30" h="3241675">
                <a:moveTo>
                  <a:pt x="3166794" y="0"/>
                </a:moveTo>
                <a:lnTo>
                  <a:pt x="501902" y="0"/>
                </a:lnTo>
                <a:lnTo>
                  <a:pt x="433018" y="113"/>
                </a:lnTo>
                <a:lnTo>
                  <a:pt x="373136" y="911"/>
                </a:lnTo>
                <a:lnTo>
                  <a:pt x="321437" y="3075"/>
                </a:lnTo>
                <a:lnTo>
                  <a:pt x="277104" y="7288"/>
                </a:lnTo>
                <a:lnTo>
                  <a:pt x="239318" y="14236"/>
                </a:lnTo>
                <a:lnTo>
                  <a:pt x="158604" y="47327"/>
                </a:lnTo>
                <a:lnTo>
                  <a:pt x="115134" y="77831"/>
                </a:lnTo>
                <a:lnTo>
                  <a:pt x="77715" y="115250"/>
                </a:lnTo>
                <a:lnTo>
                  <a:pt x="47210" y="158722"/>
                </a:lnTo>
                <a:lnTo>
                  <a:pt x="24482" y="207383"/>
                </a:lnTo>
                <a:lnTo>
                  <a:pt x="7173" y="277222"/>
                </a:lnTo>
                <a:lnTo>
                  <a:pt x="2960" y="321553"/>
                </a:lnTo>
                <a:lnTo>
                  <a:pt x="797" y="373250"/>
                </a:lnTo>
                <a:lnTo>
                  <a:pt x="0" y="433132"/>
                </a:lnTo>
                <a:lnTo>
                  <a:pt x="0" y="2808415"/>
                </a:lnTo>
                <a:lnTo>
                  <a:pt x="797" y="2868296"/>
                </a:lnTo>
                <a:lnTo>
                  <a:pt x="2960" y="2919993"/>
                </a:lnTo>
                <a:lnTo>
                  <a:pt x="7173" y="2964324"/>
                </a:lnTo>
                <a:lnTo>
                  <a:pt x="14119" y="3002108"/>
                </a:lnTo>
                <a:lnTo>
                  <a:pt x="47210" y="3082824"/>
                </a:lnTo>
                <a:lnTo>
                  <a:pt x="77715" y="3126295"/>
                </a:lnTo>
                <a:lnTo>
                  <a:pt x="115134" y="3163714"/>
                </a:lnTo>
                <a:lnTo>
                  <a:pt x="158604" y="3194218"/>
                </a:lnTo>
                <a:lnTo>
                  <a:pt x="207262" y="3216946"/>
                </a:lnTo>
                <a:lnTo>
                  <a:pt x="277104" y="3234258"/>
                </a:lnTo>
                <a:lnTo>
                  <a:pt x="321437" y="3238472"/>
                </a:lnTo>
                <a:lnTo>
                  <a:pt x="373136" y="3240636"/>
                </a:lnTo>
                <a:lnTo>
                  <a:pt x="433018" y="3241433"/>
                </a:lnTo>
                <a:lnTo>
                  <a:pt x="501902" y="3241547"/>
                </a:lnTo>
                <a:lnTo>
                  <a:pt x="3166794" y="3241547"/>
                </a:lnTo>
                <a:lnTo>
                  <a:pt x="3235678" y="3241433"/>
                </a:lnTo>
                <a:lnTo>
                  <a:pt x="3295560" y="3240636"/>
                </a:lnTo>
                <a:lnTo>
                  <a:pt x="3347258" y="3238472"/>
                </a:lnTo>
                <a:lnTo>
                  <a:pt x="3391589" y="3234258"/>
                </a:lnTo>
                <a:lnTo>
                  <a:pt x="3429372" y="3227310"/>
                </a:lnTo>
                <a:lnTo>
                  <a:pt x="3510087" y="3194218"/>
                </a:lnTo>
                <a:lnTo>
                  <a:pt x="3553560" y="3163714"/>
                </a:lnTo>
                <a:lnTo>
                  <a:pt x="3590980" y="3126295"/>
                </a:lnTo>
                <a:lnTo>
                  <a:pt x="3621486" y="3082824"/>
                </a:lnTo>
                <a:lnTo>
                  <a:pt x="3644214" y="3034163"/>
                </a:lnTo>
                <a:lnTo>
                  <a:pt x="3661523" y="2964324"/>
                </a:lnTo>
                <a:lnTo>
                  <a:pt x="3665736" y="2919993"/>
                </a:lnTo>
                <a:lnTo>
                  <a:pt x="3667900" y="2868296"/>
                </a:lnTo>
                <a:lnTo>
                  <a:pt x="3668697" y="2808415"/>
                </a:lnTo>
                <a:lnTo>
                  <a:pt x="3668697" y="433132"/>
                </a:lnTo>
                <a:lnTo>
                  <a:pt x="3667900" y="373250"/>
                </a:lnTo>
                <a:lnTo>
                  <a:pt x="3665736" y="321553"/>
                </a:lnTo>
                <a:lnTo>
                  <a:pt x="3661523" y="277222"/>
                </a:lnTo>
                <a:lnTo>
                  <a:pt x="3654577" y="239438"/>
                </a:lnTo>
                <a:lnTo>
                  <a:pt x="3621486" y="158722"/>
                </a:lnTo>
                <a:lnTo>
                  <a:pt x="3590980" y="115250"/>
                </a:lnTo>
                <a:lnTo>
                  <a:pt x="3553560" y="77831"/>
                </a:lnTo>
                <a:lnTo>
                  <a:pt x="3510087" y="47327"/>
                </a:lnTo>
                <a:lnTo>
                  <a:pt x="3461424" y="24600"/>
                </a:lnTo>
                <a:lnTo>
                  <a:pt x="3391589" y="7288"/>
                </a:lnTo>
                <a:lnTo>
                  <a:pt x="3347258" y="3075"/>
                </a:lnTo>
                <a:lnTo>
                  <a:pt x="3295560" y="911"/>
                </a:lnTo>
                <a:lnTo>
                  <a:pt x="3235678" y="113"/>
                </a:lnTo>
                <a:lnTo>
                  <a:pt x="3166794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5645105" y="5381745"/>
            <a:ext cx="3067685" cy="13449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541020" marR="5080" indent="-528955">
              <a:lnSpc>
                <a:spcPct val="111000"/>
              </a:lnSpc>
              <a:spcBef>
                <a:spcPts val="90"/>
              </a:spcBef>
            </a:pPr>
            <a:r>
              <a:rPr sz="2600" spc="150" dirty="0">
                <a:latin typeface="Microsoft Sans Serif"/>
                <a:cs typeface="Microsoft Sans Serif"/>
              </a:rPr>
              <a:t>Collecting</a:t>
            </a:r>
            <a:r>
              <a:rPr sz="2600" spc="-80" dirty="0">
                <a:latin typeface="Microsoft Sans Serif"/>
                <a:cs typeface="Microsoft Sans Serif"/>
              </a:rPr>
              <a:t> </a:t>
            </a:r>
            <a:r>
              <a:rPr sz="2600" spc="160" dirty="0">
                <a:latin typeface="Microsoft Sans Serif"/>
                <a:cs typeface="Microsoft Sans Serif"/>
              </a:rPr>
              <a:t>the</a:t>
            </a:r>
            <a:r>
              <a:rPr sz="2600" spc="-75" dirty="0">
                <a:latin typeface="Microsoft Sans Serif"/>
                <a:cs typeface="Microsoft Sans Serif"/>
              </a:rPr>
              <a:t> </a:t>
            </a:r>
            <a:r>
              <a:rPr sz="2600" spc="125" dirty="0">
                <a:latin typeface="Microsoft Sans Serif"/>
                <a:cs typeface="Microsoft Sans Serif"/>
              </a:rPr>
              <a:t>data </a:t>
            </a:r>
            <a:r>
              <a:rPr sz="2600" spc="-680" dirty="0">
                <a:latin typeface="Microsoft Sans Serif"/>
                <a:cs typeface="Microsoft Sans Serif"/>
              </a:rPr>
              <a:t> </a:t>
            </a:r>
            <a:r>
              <a:rPr sz="2600" spc="170" dirty="0">
                <a:latin typeface="Microsoft Sans Serif"/>
                <a:cs typeface="Microsoft Sans Serif"/>
              </a:rPr>
              <a:t>by </a:t>
            </a:r>
            <a:r>
              <a:rPr sz="2600" spc="130" dirty="0">
                <a:latin typeface="Microsoft Sans Serif"/>
                <a:cs typeface="Microsoft Sans Serif"/>
              </a:rPr>
              <a:t>parsing </a:t>
            </a:r>
            <a:r>
              <a:rPr sz="2600" spc="135" dirty="0">
                <a:latin typeface="Microsoft Sans Serif"/>
                <a:cs typeface="Microsoft Sans Serif"/>
              </a:rPr>
              <a:t> </a:t>
            </a:r>
            <a:r>
              <a:rPr sz="2600" spc="60" dirty="0">
                <a:latin typeface="Microsoft Sans Serif"/>
                <a:cs typeface="Microsoft Sans Serif"/>
              </a:rPr>
              <a:t>HTML</a:t>
            </a:r>
            <a:r>
              <a:rPr sz="2600" spc="-80" dirty="0">
                <a:latin typeface="Microsoft Sans Serif"/>
                <a:cs typeface="Microsoft Sans Serif"/>
              </a:rPr>
              <a:t> </a:t>
            </a:r>
            <a:r>
              <a:rPr sz="2600" spc="120" dirty="0">
                <a:latin typeface="Microsoft Sans Serif"/>
                <a:cs typeface="Microsoft Sans Serif"/>
              </a:rPr>
              <a:t>tables</a:t>
            </a:r>
            <a:endParaRPr sz="2600">
              <a:latin typeface="Microsoft Sans Serif"/>
              <a:cs typeface="Microsoft Sans Serif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0588272" y="6600181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30" h="3241675">
                <a:moveTo>
                  <a:pt x="3124221" y="0"/>
                </a:moveTo>
                <a:lnTo>
                  <a:pt x="544456" y="0"/>
                </a:lnTo>
                <a:lnTo>
                  <a:pt x="469732" y="123"/>
                </a:lnTo>
                <a:lnTo>
                  <a:pt x="404774" y="988"/>
                </a:lnTo>
                <a:lnTo>
                  <a:pt x="348694" y="3335"/>
                </a:lnTo>
                <a:lnTo>
                  <a:pt x="300604" y="7907"/>
                </a:lnTo>
                <a:lnTo>
                  <a:pt x="259616" y="15443"/>
                </a:lnTo>
                <a:lnTo>
                  <a:pt x="180487" y="46621"/>
                </a:lnTo>
                <a:lnTo>
                  <a:pt x="139933" y="72522"/>
                </a:lnTo>
                <a:lnTo>
                  <a:pt x="103724" y="103848"/>
                </a:lnTo>
                <a:lnTo>
                  <a:pt x="72398" y="140059"/>
                </a:lnTo>
                <a:lnTo>
                  <a:pt x="46499" y="180613"/>
                </a:lnTo>
                <a:lnTo>
                  <a:pt x="26566" y="224968"/>
                </a:lnTo>
                <a:lnTo>
                  <a:pt x="7784" y="300728"/>
                </a:lnTo>
                <a:lnTo>
                  <a:pt x="3212" y="348818"/>
                </a:lnTo>
                <a:lnTo>
                  <a:pt x="864" y="404899"/>
                </a:lnTo>
                <a:lnTo>
                  <a:pt x="0" y="469857"/>
                </a:lnTo>
                <a:lnTo>
                  <a:pt x="0" y="2771690"/>
                </a:lnTo>
                <a:lnTo>
                  <a:pt x="864" y="2836649"/>
                </a:lnTo>
                <a:lnTo>
                  <a:pt x="3212" y="2892730"/>
                </a:lnTo>
                <a:lnTo>
                  <a:pt x="7784" y="2940820"/>
                </a:lnTo>
                <a:lnTo>
                  <a:pt x="15322" y="2981807"/>
                </a:lnTo>
                <a:lnTo>
                  <a:pt x="46499" y="3060935"/>
                </a:lnTo>
                <a:lnTo>
                  <a:pt x="72398" y="3101489"/>
                </a:lnTo>
                <a:lnTo>
                  <a:pt x="103724" y="3137699"/>
                </a:lnTo>
                <a:lnTo>
                  <a:pt x="139933" y="3169026"/>
                </a:lnTo>
                <a:lnTo>
                  <a:pt x="180487" y="3194927"/>
                </a:lnTo>
                <a:lnTo>
                  <a:pt x="224843" y="3214861"/>
                </a:lnTo>
                <a:lnTo>
                  <a:pt x="300604" y="3233641"/>
                </a:lnTo>
                <a:lnTo>
                  <a:pt x="348694" y="3238212"/>
                </a:lnTo>
                <a:lnTo>
                  <a:pt x="404774" y="3240560"/>
                </a:lnTo>
                <a:lnTo>
                  <a:pt x="469732" y="3241424"/>
                </a:lnTo>
                <a:lnTo>
                  <a:pt x="544456" y="3241548"/>
                </a:lnTo>
                <a:lnTo>
                  <a:pt x="3124221" y="3241548"/>
                </a:lnTo>
                <a:lnTo>
                  <a:pt x="3198946" y="3241424"/>
                </a:lnTo>
                <a:lnTo>
                  <a:pt x="3263905" y="3240560"/>
                </a:lnTo>
                <a:lnTo>
                  <a:pt x="3319987" y="3238212"/>
                </a:lnTo>
                <a:lnTo>
                  <a:pt x="3368077" y="3233641"/>
                </a:lnTo>
                <a:lnTo>
                  <a:pt x="3409064" y="3226104"/>
                </a:lnTo>
                <a:lnTo>
                  <a:pt x="3488191" y="3194927"/>
                </a:lnTo>
                <a:lnTo>
                  <a:pt x="3528746" y="3169026"/>
                </a:lnTo>
                <a:lnTo>
                  <a:pt x="3564958" y="3137699"/>
                </a:lnTo>
                <a:lnTo>
                  <a:pt x="3596286" y="3101489"/>
                </a:lnTo>
                <a:lnTo>
                  <a:pt x="3622187" y="3060935"/>
                </a:lnTo>
                <a:lnTo>
                  <a:pt x="3642121" y="3016580"/>
                </a:lnTo>
                <a:lnTo>
                  <a:pt x="3660903" y="2940820"/>
                </a:lnTo>
                <a:lnTo>
                  <a:pt x="3665475" y="2892730"/>
                </a:lnTo>
                <a:lnTo>
                  <a:pt x="3667823" y="2836649"/>
                </a:lnTo>
                <a:lnTo>
                  <a:pt x="3668688" y="2771690"/>
                </a:lnTo>
                <a:lnTo>
                  <a:pt x="3668688" y="469857"/>
                </a:lnTo>
                <a:lnTo>
                  <a:pt x="3667823" y="404899"/>
                </a:lnTo>
                <a:lnTo>
                  <a:pt x="3665475" y="348818"/>
                </a:lnTo>
                <a:lnTo>
                  <a:pt x="3660903" y="300728"/>
                </a:lnTo>
                <a:lnTo>
                  <a:pt x="3653366" y="259740"/>
                </a:lnTo>
                <a:lnTo>
                  <a:pt x="3622187" y="180613"/>
                </a:lnTo>
                <a:lnTo>
                  <a:pt x="3596286" y="140059"/>
                </a:lnTo>
                <a:lnTo>
                  <a:pt x="3564958" y="103848"/>
                </a:lnTo>
                <a:lnTo>
                  <a:pt x="3528746" y="72522"/>
                </a:lnTo>
                <a:lnTo>
                  <a:pt x="3488191" y="46621"/>
                </a:lnTo>
                <a:lnTo>
                  <a:pt x="3443834" y="26687"/>
                </a:lnTo>
                <a:lnTo>
                  <a:pt x="3368077" y="7907"/>
                </a:lnTo>
                <a:lnTo>
                  <a:pt x="3319987" y="3335"/>
                </a:lnTo>
                <a:lnTo>
                  <a:pt x="3263905" y="988"/>
                </a:lnTo>
                <a:lnTo>
                  <a:pt x="3198946" y="123"/>
                </a:lnTo>
                <a:lnTo>
                  <a:pt x="3124221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0963258" y="7545740"/>
            <a:ext cx="2919095" cy="13449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54610" marR="5080" indent="-42545" algn="just">
              <a:lnSpc>
                <a:spcPct val="111000"/>
              </a:lnSpc>
              <a:spcBef>
                <a:spcPts val="90"/>
              </a:spcBef>
            </a:pPr>
            <a:r>
              <a:rPr sz="2600" spc="160" dirty="0">
                <a:latin typeface="Microsoft Sans Serif"/>
                <a:cs typeface="Microsoft Sans Serif"/>
              </a:rPr>
              <a:t>Constructing</a:t>
            </a:r>
            <a:r>
              <a:rPr sz="2600" spc="-110" dirty="0">
                <a:latin typeface="Microsoft Sans Serif"/>
                <a:cs typeface="Microsoft Sans Serif"/>
              </a:rPr>
              <a:t> </a:t>
            </a:r>
            <a:r>
              <a:rPr sz="2600" spc="125" dirty="0">
                <a:latin typeface="Microsoft Sans Serif"/>
                <a:cs typeface="Microsoft Sans Serif"/>
              </a:rPr>
              <a:t>data </a:t>
            </a:r>
            <a:r>
              <a:rPr sz="2600" spc="-675" dirty="0">
                <a:latin typeface="Microsoft Sans Serif"/>
                <a:cs typeface="Microsoft Sans Serif"/>
              </a:rPr>
              <a:t> </a:t>
            </a:r>
            <a:r>
              <a:rPr sz="2600" spc="155" dirty="0">
                <a:latin typeface="Microsoft Sans Serif"/>
                <a:cs typeface="Microsoft Sans Serif"/>
              </a:rPr>
              <a:t>we</a:t>
            </a:r>
            <a:r>
              <a:rPr sz="2600" spc="-90" dirty="0">
                <a:latin typeface="Microsoft Sans Serif"/>
                <a:cs typeface="Microsoft Sans Serif"/>
              </a:rPr>
              <a:t> </a:t>
            </a:r>
            <a:r>
              <a:rPr sz="2600" spc="80" dirty="0">
                <a:latin typeface="Microsoft Sans Serif"/>
                <a:cs typeface="Microsoft Sans Serif"/>
              </a:rPr>
              <a:t>have</a:t>
            </a:r>
            <a:r>
              <a:rPr sz="2600" spc="-90" dirty="0">
                <a:latin typeface="Microsoft Sans Serif"/>
                <a:cs typeface="Microsoft Sans Serif"/>
              </a:rPr>
              <a:t> </a:t>
            </a:r>
            <a:r>
              <a:rPr sz="2600" spc="155" dirty="0">
                <a:latin typeface="Microsoft Sans Serif"/>
                <a:cs typeface="Microsoft Sans Serif"/>
              </a:rPr>
              <a:t>obtained </a:t>
            </a:r>
            <a:r>
              <a:rPr sz="2600" spc="-680" dirty="0">
                <a:latin typeface="Microsoft Sans Serif"/>
                <a:cs typeface="Microsoft Sans Serif"/>
              </a:rPr>
              <a:t> </a:t>
            </a:r>
            <a:r>
              <a:rPr sz="2600" spc="170" dirty="0">
                <a:latin typeface="Microsoft Sans Serif"/>
                <a:cs typeface="Microsoft Sans Serif"/>
              </a:rPr>
              <a:t>into</a:t>
            </a:r>
            <a:r>
              <a:rPr sz="2600" spc="-75" dirty="0">
                <a:latin typeface="Microsoft Sans Serif"/>
                <a:cs typeface="Microsoft Sans Serif"/>
              </a:rPr>
              <a:t> </a:t>
            </a:r>
            <a:r>
              <a:rPr sz="2600" spc="15" dirty="0">
                <a:latin typeface="Microsoft Sans Serif"/>
                <a:cs typeface="Microsoft Sans Serif"/>
              </a:rPr>
              <a:t>a</a:t>
            </a:r>
            <a:r>
              <a:rPr sz="2600" spc="-75" dirty="0">
                <a:latin typeface="Microsoft Sans Serif"/>
                <a:cs typeface="Microsoft Sans Serif"/>
              </a:rPr>
              <a:t> </a:t>
            </a:r>
            <a:r>
              <a:rPr sz="2600" spc="160" dirty="0">
                <a:latin typeface="Microsoft Sans Serif"/>
                <a:cs typeface="Microsoft Sans Serif"/>
              </a:rPr>
              <a:t>dictionary</a:t>
            </a:r>
            <a:endParaRPr sz="2600">
              <a:latin typeface="Microsoft Sans Serif"/>
              <a:cs typeface="Microsoft Sans Serif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5832032" y="6600181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29" h="3241675">
                <a:moveTo>
                  <a:pt x="3124225" y="0"/>
                </a:moveTo>
                <a:lnTo>
                  <a:pt x="544458" y="0"/>
                </a:lnTo>
                <a:lnTo>
                  <a:pt x="469733" y="123"/>
                </a:lnTo>
                <a:lnTo>
                  <a:pt x="404775" y="988"/>
                </a:lnTo>
                <a:lnTo>
                  <a:pt x="348694" y="3335"/>
                </a:lnTo>
                <a:lnTo>
                  <a:pt x="300604" y="7907"/>
                </a:lnTo>
                <a:lnTo>
                  <a:pt x="259617" y="15443"/>
                </a:lnTo>
                <a:lnTo>
                  <a:pt x="180489" y="46621"/>
                </a:lnTo>
                <a:lnTo>
                  <a:pt x="139935" y="72522"/>
                </a:lnTo>
                <a:lnTo>
                  <a:pt x="103724" y="103848"/>
                </a:lnTo>
                <a:lnTo>
                  <a:pt x="72398" y="140059"/>
                </a:lnTo>
                <a:lnTo>
                  <a:pt x="46497" y="180613"/>
                </a:lnTo>
                <a:lnTo>
                  <a:pt x="26563" y="224968"/>
                </a:lnTo>
                <a:lnTo>
                  <a:pt x="7783" y="300728"/>
                </a:lnTo>
                <a:lnTo>
                  <a:pt x="3212" y="348818"/>
                </a:lnTo>
                <a:lnTo>
                  <a:pt x="864" y="404899"/>
                </a:lnTo>
                <a:lnTo>
                  <a:pt x="0" y="469857"/>
                </a:lnTo>
                <a:lnTo>
                  <a:pt x="0" y="2771690"/>
                </a:lnTo>
                <a:lnTo>
                  <a:pt x="864" y="2836649"/>
                </a:lnTo>
                <a:lnTo>
                  <a:pt x="3212" y="2892730"/>
                </a:lnTo>
                <a:lnTo>
                  <a:pt x="7783" y="2940820"/>
                </a:lnTo>
                <a:lnTo>
                  <a:pt x="15320" y="2981807"/>
                </a:lnTo>
                <a:lnTo>
                  <a:pt x="46497" y="3060935"/>
                </a:lnTo>
                <a:lnTo>
                  <a:pt x="72398" y="3101489"/>
                </a:lnTo>
                <a:lnTo>
                  <a:pt x="103724" y="3137699"/>
                </a:lnTo>
                <a:lnTo>
                  <a:pt x="139935" y="3169026"/>
                </a:lnTo>
                <a:lnTo>
                  <a:pt x="180489" y="3194927"/>
                </a:lnTo>
                <a:lnTo>
                  <a:pt x="224844" y="3214861"/>
                </a:lnTo>
                <a:lnTo>
                  <a:pt x="300604" y="3233641"/>
                </a:lnTo>
                <a:lnTo>
                  <a:pt x="348694" y="3238212"/>
                </a:lnTo>
                <a:lnTo>
                  <a:pt x="404775" y="3240560"/>
                </a:lnTo>
                <a:lnTo>
                  <a:pt x="469733" y="3241424"/>
                </a:lnTo>
                <a:lnTo>
                  <a:pt x="544458" y="3241548"/>
                </a:lnTo>
                <a:lnTo>
                  <a:pt x="3124225" y="3241548"/>
                </a:lnTo>
                <a:lnTo>
                  <a:pt x="3198950" y="3241424"/>
                </a:lnTo>
                <a:lnTo>
                  <a:pt x="3263908" y="3240560"/>
                </a:lnTo>
                <a:lnTo>
                  <a:pt x="3319989" y="3238212"/>
                </a:lnTo>
                <a:lnTo>
                  <a:pt x="3368079" y="3233641"/>
                </a:lnTo>
                <a:lnTo>
                  <a:pt x="3409066" y="3226104"/>
                </a:lnTo>
                <a:lnTo>
                  <a:pt x="3488194" y="3194927"/>
                </a:lnTo>
                <a:lnTo>
                  <a:pt x="3528747" y="3169026"/>
                </a:lnTo>
                <a:lnTo>
                  <a:pt x="3564958" y="3137699"/>
                </a:lnTo>
                <a:lnTo>
                  <a:pt x="3596285" y="3101489"/>
                </a:lnTo>
                <a:lnTo>
                  <a:pt x="3622186" y="3060935"/>
                </a:lnTo>
                <a:lnTo>
                  <a:pt x="3642120" y="3016580"/>
                </a:lnTo>
                <a:lnTo>
                  <a:pt x="3660900" y="2940820"/>
                </a:lnTo>
                <a:lnTo>
                  <a:pt x="3665471" y="2892730"/>
                </a:lnTo>
                <a:lnTo>
                  <a:pt x="3667819" y="2836649"/>
                </a:lnTo>
                <a:lnTo>
                  <a:pt x="3668684" y="2771690"/>
                </a:lnTo>
                <a:lnTo>
                  <a:pt x="3668684" y="469857"/>
                </a:lnTo>
                <a:lnTo>
                  <a:pt x="3667819" y="404899"/>
                </a:lnTo>
                <a:lnTo>
                  <a:pt x="3665471" y="348818"/>
                </a:lnTo>
                <a:lnTo>
                  <a:pt x="3660900" y="300728"/>
                </a:lnTo>
                <a:lnTo>
                  <a:pt x="3653363" y="259740"/>
                </a:lnTo>
                <a:lnTo>
                  <a:pt x="3622186" y="180613"/>
                </a:lnTo>
                <a:lnTo>
                  <a:pt x="3596285" y="140059"/>
                </a:lnTo>
                <a:lnTo>
                  <a:pt x="3564958" y="103848"/>
                </a:lnTo>
                <a:lnTo>
                  <a:pt x="3528747" y="72522"/>
                </a:lnTo>
                <a:lnTo>
                  <a:pt x="3488194" y="46621"/>
                </a:lnTo>
                <a:lnTo>
                  <a:pt x="3443839" y="26687"/>
                </a:lnTo>
                <a:lnTo>
                  <a:pt x="3368079" y="7907"/>
                </a:lnTo>
                <a:lnTo>
                  <a:pt x="3319989" y="3335"/>
                </a:lnTo>
                <a:lnTo>
                  <a:pt x="3263908" y="988"/>
                </a:lnTo>
                <a:lnTo>
                  <a:pt x="3198950" y="123"/>
                </a:lnTo>
                <a:lnTo>
                  <a:pt x="3124225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5962082" y="7755731"/>
            <a:ext cx="3408679" cy="9055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69545" marR="5080" indent="-157480">
              <a:lnSpc>
                <a:spcPct val="111000"/>
              </a:lnSpc>
              <a:spcBef>
                <a:spcPts val="90"/>
              </a:spcBef>
            </a:pPr>
            <a:r>
              <a:rPr sz="2600" spc="135" dirty="0">
                <a:latin typeface="Microsoft Sans Serif"/>
                <a:cs typeface="Microsoft Sans Serif"/>
              </a:rPr>
              <a:t>Creating</a:t>
            </a:r>
            <a:r>
              <a:rPr sz="2600" spc="-105" dirty="0">
                <a:latin typeface="Microsoft Sans Serif"/>
                <a:cs typeface="Microsoft Sans Serif"/>
              </a:rPr>
              <a:t> </a:t>
            </a:r>
            <a:r>
              <a:rPr sz="2600" spc="15" dirty="0">
                <a:latin typeface="Microsoft Sans Serif"/>
                <a:cs typeface="Microsoft Sans Serif"/>
              </a:rPr>
              <a:t>a</a:t>
            </a:r>
            <a:r>
              <a:rPr sz="2600" spc="-105" dirty="0">
                <a:latin typeface="Microsoft Sans Serif"/>
                <a:cs typeface="Microsoft Sans Serif"/>
              </a:rPr>
              <a:t> </a:t>
            </a:r>
            <a:r>
              <a:rPr sz="2600" spc="140" dirty="0">
                <a:latin typeface="Microsoft Sans Serif"/>
                <a:cs typeface="Microsoft Sans Serif"/>
              </a:rPr>
              <a:t>dataframe </a:t>
            </a:r>
            <a:r>
              <a:rPr sz="2600" spc="-675" dirty="0">
                <a:latin typeface="Microsoft Sans Serif"/>
                <a:cs typeface="Microsoft Sans Serif"/>
              </a:rPr>
              <a:t> </a:t>
            </a:r>
            <a:r>
              <a:rPr sz="2600" spc="200" dirty="0">
                <a:latin typeface="Microsoft Sans Serif"/>
                <a:cs typeface="Microsoft Sans Serif"/>
              </a:rPr>
              <a:t>from</a:t>
            </a:r>
            <a:r>
              <a:rPr sz="2600" spc="-80" dirty="0">
                <a:latin typeface="Microsoft Sans Serif"/>
                <a:cs typeface="Microsoft Sans Serif"/>
              </a:rPr>
              <a:t> </a:t>
            </a:r>
            <a:r>
              <a:rPr sz="2600" spc="160" dirty="0">
                <a:latin typeface="Microsoft Sans Serif"/>
                <a:cs typeface="Microsoft Sans Serif"/>
              </a:rPr>
              <a:t>the</a:t>
            </a:r>
            <a:r>
              <a:rPr sz="2600" spc="-75" dirty="0">
                <a:latin typeface="Microsoft Sans Serif"/>
                <a:cs typeface="Microsoft Sans Serif"/>
              </a:rPr>
              <a:t> </a:t>
            </a:r>
            <a:r>
              <a:rPr sz="2600" spc="160" dirty="0">
                <a:latin typeface="Microsoft Sans Serif"/>
                <a:cs typeface="Microsoft Sans Serif"/>
              </a:rPr>
              <a:t>dictionary</a:t>
            </a:r>
            <a:endParaRPr sz="2600">
              <a:latin typeface="Microsoft Sans Serif"/>
              <a:cs typeface="Microsoft Sans Serif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075793" y="6600181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29" h="3241675">
                <a:moveTo>
                  <a:pt x="3124225" y="0"/>
                </a:moveTo>
                <a:lnTo>
                  <a:pt x="544458" y="0"/>
                </a:lnTo>
                <a:lnTo>
                  <a:pt x="469733" y="123"/>
                </a:lnTo>
                <a:lnTo>
                  <a:pt x="404775" y="988"/>
                </a:lnTo>
                <a:lnTo>
                  <a:pt x="348694" y="3335"/>
                </a:lnTo>
                <a:lnTo>
                  <a:pt x="300604" y="7907"/>
                </a:lnTo>
                <a:lnTo>
                  <a:pt x="259617" y="15443"/>
                </a:lnTo>
                <a:lnTo>
                  <a:pt x="180489" y="46621"/>
                </a:lnTo>
                <a:lnTo>
                  <a:pt x="139935" y="72522"/>
                </a:lnTo>
                <a:lnTo>
                  <a:pt x="103724" y="103848"/>
                </a:lnTo>
                <a:lnTo>
                  <a:pt x="72398" y="140059"/>
                </a:lnTo>
                <a:lnTo>
                  <a:pt x="46497" y="180613"/>
                </a:lnTo>
                <a:lnTo>
                  <a:pt x="26563" y="224968"/>
                </a:lnTo>
                <a:lnTo>
                  <a:pt x="7783" y="300728"/>
                </a:lnTo>
                <a:lnTo>
                  <a:pt x="3212" y="348818"/>
                </a:lnTo>
                <a:lnTo>
                  <a:pt x="864" y="404899"/>
                </a:lnTo>
                <a:lnTo>
                  <a:pt x="0" y="469857"/>
                </a:lnTo>
                <a:lnTo>
                  <a:pt x="0" y="2771690"/>
                </a:lnTo>
                <a:lnTo>
                  <a:pt x="864" y="2836649"/>
                </a:lnTo>
                <a:lnTo>
                  <a:pt x="3212" y="2892730"/>
                </a:lnTo>
                <a:lnTo>
                  <a:pt x="7783" y="2940820"/>
                </a:lnTo>
                <a:lnTo>
                  <a:pt x="15320" y="2981807"/>
                </a:lnTo>
                <a:lnTo>
                  <a:pt x="46497" y="3060935"/>
                </a:lnTo>
                <a:lnTo>
                  <a:pt x="72398" y="3101489"/>
                </a:lnTo>
                <a:lnTo>
                  <a:pt x="103724" y="3137699"/>
                </a:lnTo>
                <a:lnTo>
                  <a:pt x="139935" y="3169026"/>
                </a:lnTo>
                <a:lnTo>
                  <a:pt x="180489" y="3194927"/>
                </a:lnTo>
                <a:lnTo>
                  <a:pt x="224844" y="3214861"/>
                </a:lnTo>
                <a:lnTo>
                  <a:pt x="300604" y="3233641"/>
                </a:lnTo>
                <a:lnTo>
                  <a:pt x="348694" y="3238212"/>
                </a:lnTo>
                <a:lnTo>
                  <a:pt x="404775" y="3240560"/>
                </a:lnTo>
                <a:lnTo>
                  <a:pt x="469733" y="3241424"/>
                </a:lnTo>
                <a:lnTo>
                  <a:pt x="544458" y="3241548"/>
                </a:lnTo>
                <a:lnTo>
                  <a:pt x="3124225" y="3241548"/>
                </a:lnTo>
                <a:lnTo>
                  <a:pt x="3198950" y="3241424"/>
                </a:lnTo>
                <a:lnTo>
                  <a:pt x="3263908" y="3240560"/>
                </a:lnTo>
                <a:lnTo>
                  <a:pt x="3319989" y="3238212"/>
                </a:lnTo>
                <a:lnTo>
                  <a:pt x="3368079" y="3233641"/>
                </a:lnTo>
                <a:lnTo>
                  <a:pt x="3409066" y="3226104"/>
                </a:lnTo>
                <a:lnTo>
                  <a:pt x="3488194" y="3194927"/>
                </a:lnTo>
                <a:lnTo>
                  <a:pt x="3528747" y="3169026"/>
                </a:lnTo>
                <a:lnTo>
                  <a:pt x="3564958" y="3137699"/>
                </a:lnTo>
                <a:lnTo>
                  <a:pt x="3596285" y="3101489"/>
                </a:lnTo>
                <a:lnTo>
                  <a:pt x="3622186" y="3060935"/>
                </a:lnTo>
                <a:lnTo>
                  <a:pt x="3642120" y="3016580"/>
                </a:lnTo>
                <a:lnTo>
                  <a:pt x="3660900" y="2940820"/>
                </a:lnTo>
                <a:lnTo>
                  <a:pt x="3665471" y="2892730"/>
                </a:lnTo>
                <a:lnTo>
                  <a:pt x="3667819" y="2836649"/>
                </a:lnTo>
                <a:lnTo>
                  <a:pt x="3668684" y="2771690"/>
                </a:lnTo>
                <a:lnTo>
                  <a:pt x="3668684" y="469857"/>
                </a:lnTo>
                <a:lnTo>
                  <a:pt x="3667819" y="404899"/>
                </a:lnTo>
                <a:lnTo>
                  <a:pt x="3665471" y="348818"/>
                </a:lnTo>
                <a:lnTo>
                  <a:pt x="3660900" y="300728"/>
                </a:lnTo>
                <a:lnTo>
                  <a:pt x="3653363" y="259740"/>
                </a:lnTo>
                <a:lnTo>
                  <a:pt x="3622186" y="180613"/>
                </a:lnTo>
                <a:lnTo>
                  <a:pt x="3596285" y="140059"/>
                </a:lnTo>
                <a:lnTo>
                  <a:pt x="3564958" y="103848"/>
                </a:lnTo>
                <a:lnTo>
                  <a:pt x="3528747" y="72522"/>
                </a:lnTo>
                <a:lnTo>
                  <a:pt x="3488194" y="46621"/>
                </a:lnTo>
                <a:lnTo>
                  <a:pt x="3443839" y="26687"/>
                </a:lnTo>
                <a:lnTo>
                  <a:pt x="3368079" y="7907"/>
                </a:lnTo>
                <a:lnTo>
                  <a:pt x="3319989" y="3335"/>
                </a:lnTo>
                <a:lnTo>
                  <a:pt x="3263908" y="988"/>
                </a:lnTo>
                <a:lnTo>
                  <a:pt x="3198950" y="123"/>
                </a:lnTo>
                <a:lnTo>
                  <a:pt x="3124225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1419784" y="7755731"/>
            <a:ext cx="2981325" cy="9055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944880" marR="5080" indent="-932815">
              <a:lnSpc>
                <a:spcPct val="111000"/>
              </a:lnSpc>
              <a:spcBef>
                <a:spcPts val="90"/>
              </a:spcBef>
            </a:pPr>
            <a:r>
              <a:rPr sz="2600" spc="145" dirty="0">
                <a:latin typeface="Microsoft Sans Serif"/>
                <a:cs typeface="Microsoft Sans Serif"/>
              </a:rPr>
              <a:t>Exporting</a:t>
            </a:r>
            <a:r>
              <a:rPr sz="2600" spc="-90" dirty="0">
                <a:latin typeface="Microsoft Sans Serif"/>
                <a:cs typeface="Microsoft Sans Serif"/>
              </a:rPr>
              <a:t> </a:t>
            </a:r>
            <a:r>
              <a:rPr sz="2600" spc="160" dirty="0">
                <a:latin typeface="Microsoft Sans Serif"/>
                <a:cs typeface="Microsoft Sans Serif"/>
              </a:rPr>
              <a:t>the</a:t>
            </a:r>
            <a:r>
              <a:rPr sz="2600" spc="-90" dirty="0">
                <a:latin typeface="Microsoft Sans Serif"/>
                <a:cs typeface="Microsoft Sans Serif"/>
              </a:rPr>
              <a:t> </a:t>
            </a:r>
            <a:r>
              <a:rPr sz="2600" spc="125" dirty="0">
                <a:latin typeface="Microsoft Sans Serif"/>
                <a:cs typeface="Microsoft Sans Serif"/>
              </a:rPr>
              <a:t>data </a:t>
            </a:r>
            <a:r>
              <a:rPr sz="2600" spc="-675" dirty="0">
                <a:latin typeface="Microsoft Sans Serif"/>
                <a:cs typeface="Microsoft Sans Serif"/>
              </a:rPr>
              <a:t> </a:t>
            </a:r>
            <a:r>
              <a:rPr sz="2600" spc="204" dirty="0">
                <a:latin typeface="Microsoft Sans Serif"/>
                <a:cs typeface="Microsoft Sans Serif"/>
              </a:rPr>
              <a:t>to</a:t>
            </a:r>
            <a:r>
              <a:rPr sz="2600" spc="-75" dirty="0">
                <a:latin typeface="Microsoft Sans Serif"/>
                <a:cs typeface="Microsoft Sans Serif"/>
              </a:rPr>
              <a:t> </a:t>
            </a:r>
            <a:r>
              <a:rPr sz="2600" spc="5" dirty="0">
                <a:latin typeface="Microsoft Sans Serif"/>
                <a:cs typeface="Microsoft Sans Serif"/>
              </a:rPr>
              <a:t>CSV</a:t>
            </a:r>
            <a:endParaRPr sz="2600">
              <a:latin typeface="Microsoft Sans Serif"/>
              <a:cs typeface="Microsoft Sans Serif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836148" y="10310983"/>
            <a:ext cx="8432165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u="heavy" spc="11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GitHub</a:t>
            </a:r>
            <a:r>
              <a:rPr sz="2950" u="heavy" spc="-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2950" u="heavy" spc="-8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URL:</a:t>
            </a:r>
            <a:r>
              <a:rPr sz="2950" u="heavy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2950" u="heavy" spc="2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Data</a:t>
            </a:r>
            <a:r>
              <a:rPr sz="2950" u="heavy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2950" u="heavy" spc="12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Collection</a:t>
            </a:r>
            <a:r>
              <a:rPr sz="2950" u="heavy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2950" u="heavy" spc="16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with</a:t>
            </a:r>
            <a:r>
              <a:rPr sz="2950" u="heavy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2950" u="heavy" spc="3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Web</a:t>
            </a:r>
            <a:r>
              <a:rPr sz="2950" u="heavy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2950" u="heavy" spc="10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Scraping</a:t>
            </a:r>
            <a:endParaRPr sz="2950">
              <a:latin typeface="Microsoft Sans Serif"/>
              <a:cs typeface="Microsoft Sans Serif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9596148" y="3454547"/>
            <a:ext cx="887730" cy="846455"/>
            <a:chOff x="9596148" y="3454547"/>
            <a:chExt cx="887730" cy="846455"/>
          </a:xfrm>
        </p:grpSpPr>
        <p:sp>
          <p:nvSpPr>
            <p:cNvPr id="19" name="object 19"/>
            <p:cNvSpPr/>
            <p:nvPr/>
          </p:nvSpPr>
          <p:spPr>
            <a:xfrm>
              <a:off x="9622325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4" y="0"/>
                  </a:moveTo>
                  <a:lnTo>
                    <a:pt x="469134" y="269861"/>
                  </a:lnTo>
                  <a:lnTo>
                    <a:pt x="0" y="269861"/>
                  </a:lnTo>
                  <a:lnTo>
                    <a:pt x="0" y="523848"/>
                  </a:lnTo>
                  <a:lnTo>
                    <a:pt x="469134" y="523848"/>
                  </a:lnTo>
                  <a:lnTo>
                    <a:pt x="469134" y="793710"/>
                  </a:lnTo>
                  <a:lnTo>
                    <a:pt x="834912" y="396855"/>
                  </a:lnTo>
                  <a:lnTo>
                    <a:pt x="469134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9622325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3" y="523849"/>
                  </a:moveTo>
                  <a:lnTo>
                    <a:pt x="469133" y="793711"/>
                  </a:lnTo>
                  <a:lnTo>
                    <a:pt x="834912" y="396855"/>
                  </a:lnTo>
                  <a:lnTo>
                    <a:pt x="469133" y="0"/>
                  </a:lnTo>
                  <a:lnTo>
                    <a:pt x="469133" y="269861"/>
                  </a:lnTo>
                  <a:lnTo>
                    <a:pt x="0" y="269861"/>
                  </a:lnTo>
                  <a:lnTo>
                    <a:pt x="0" y="523849"/>
                  </a:lnTo>
                  <a:lnTo>
                    <a:pt x="469133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1" name="object 21"/>
          <p:cNvGrpSpPr/>
          <p:nvPr/>
        </p:nvGrpSpPr>
        <p:grpSpPr>
          <a:xfrm>
            <a:off x="4839910" y="3454547"/>
            <a:ext cx="887730" cy="846455"/>
            <a:chOff x="4839910" y="3454547"/>
            <a:chExt cx="887730" cy="846455"/>
          </a:xfrm>
        </p:grpSpPr>
        <p:sp>
          <p:nvSpPr>
            <p:cNvPr id="22" name="object 22"/>
            <p:cNvSpPr/>
            <p:nvPr/>
          </p:nvSpPr>
          <p:spPr>
            <a:xfrm>
              <a:off x="4866087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3" y="0"/>
                  </a:moveTo>
                  <a:lnTo>
                    <a:pt x="469133" y="269860"/>
                  </a:lnTo>
                  <a:lnTo>
                    <a:pt x="0" y="269860"/>
                  </a:lnTo>
                  <a:lnTo>
                    <a:pt x="0" y="523848"/>
                  </a:lnTo>
                  <a:lnTo>
                    <a:pt x="469133" y="523848"/>
                  </a:lnTo>
                  <a:lnTo>
                    <a:pt x="469133" y="793710"/>
                  </a:lnTo>
                  <a:lnTo>
                    <a:pt x="834912" y="396854"/>
                  </a:lnTo>
                  <a:lnTo>
                    <a:pt x="469133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4866087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3" y="523849"/>
                  </a:moveTo>
                  <a:lnTo>
                    <a:pt x="469133" y="793711"/>
                  </a:lnTo>
                  <a:lnTo>
                    <a:pt x="834912" y="396855"/>
                  </a:lnTo>
                  <a:lnTo>
                    <a:pt x="469133" y="0"/>
                  </a:lnTo>
                  <a:lnTo>
                    <a:pt x="469133" y="269861"/>
                  </a:lnTo>
                  <a:lnTo>
                    <a:pt x="0" y="269861"/>
                  </a:lnTo>
                  <a:lnTo>
                    <a:pt x="0" y="523849"/>
                  </a:lnTo>
                  <a:lnTo>
                    <a:pt x="469133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4" name="object 24"/>
          <p:cNvGrpSpPr/>
          <p:nvPr/>
        </p:nvGrpSpPr>
        <p:grpSpPr>
          <a:xfrm>
            <a:off x="14607083" y="3501159"/>
            <a:ext cx="774065" cy="755650"/>
            <a:chOff x="14607083" y="3501159"/>
            <a:chExt cx="774065" cy="755650"/>
          </a:xfrm>
        </p:grpSpPr>
        <p:sp>
          <p:nvSpPr>
            <p:cNvPr id="25" name="object 25"/>
            <p:cNvSpPr/>
            <p:nvPr/>
          </p:nvSpPr>
          <p:spPr>
            <a:xfrm>
              <a:off x="14633261" y="3527337"/>
              <a:ext cx="721360" cy="702945"/>
            </a:xfrm>
            <a:custGeom>
              <a:avLst/>
              <a:gdLst/>
              <a:ahLst/>
              <a:cxnLst/>
              <a:rect l="l" t="t" r="r" b="b"/>
              <a:pathLst>
                <a:path w="721359" h="702945">
                  <a:moveTo>
                    <a:pt x="163262" y="0"/>
                  </a:moveTo>
                  <a:lnTo>
                    <a:pt x="0" y="194565"/>
                  </a:lnTo>
                  <a:lnTo>
                    <a:pt x="359381" y="496118"/>
                  </a:lnTo>
                  <a:lnTo>
                    <a:pt x="185921" y="702845"/>
                  </a:lnTo>
                  <a:lnTo>
                    <a:pt x="721213" y="633954"/>
                  </a:lnTo>
                  <a:lnTo>
                    <a:pt x="696104" y="94827"/>
                  </a:lnTo>
                  <a:lnTo>
                    <a:pt x="522643" y="301553"/>
                  </a:lnTo>
                  <a:lnTo>
                    <a:pt x="163262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4633260" y="3527337"/>
              <a:ext cx="721360" cy="702945"/>
            </a:xfrm>
            <a:custGeom>
              <a:avLst/>
              <a:gdLst/>
              <a:ahLst/>
              <a:cxnLst/>
              <a:rect l="l" t="t" r="r" b="b"/>
              <a:pathLst>
                <a:path w="721359" h="702945">
                  <a:moveTo>
                    <a:pt x="359377" y="496119"/>
                  </a:moveTo>
                  <a:lnTo>
                    <a:pt x="185913" y="702845"/>
                  </a:lnTo>
                  <a:lnTo>
                    <a:pt x="721210" y="633954"/>
                  </a:lnTo>
                  <a:lnTo>
                    <a:pt x="696101" y="94827"/>
                  </a:lnTo>
                  <a:lnTo>
                    <a:pt x="522637" y="301553"/>
                  </a:lnTo>
                  <a:lnTo>
                    <a:pt x="163260" y="0"/>
                  </a:lnTo>
                  <a:lnTo>
                    <a:pt x="0" y="194565"/>
                  </a:lnTo>
                  <a:lnTo>
                    <a:pt x="359377" y="49611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7" name="object 27"/>
          <p:cNvGrpSpPr/>
          <p:nvPr/>
        </p:nvGrpSpPr>
        <p:grpSpPr>
          <a:xfrm>
            <a:off x="4839910" y="7797922"/>
            <a:ext cx="887730" cy="846455"/>
            <a:chOff x="4839910" y="7797922"/>
            <a:chExt cx="887730" cy="846455"/>
          </a:xfrm>
        </p:grpSpPr>
        <p:sp>
          <p:nvSpPr>
            <p:cNvPr id="28" name="object 28"/>
            <p:cNvSpPr/>
            <p:nvPr/>
          </p:nvSpPr>
          <p:spPr>
            <a:xfrm>
              <a:off x="4866087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8" y="0"/>
                  </a:moveTo>
                  <a:lnTo>
                    <a:pt x="0" y="396855"/>
                  </a:lnTo>
                  <a:lnTo>
                    <a:pt x="365778" y="793711"/>
                  </a:lnTo>
                  <a:lnTo>
                    <a:pt x="365778" y="523850"/>
                  </a:lnTo>
                  <a:lnTo>
                    <a:pt x="834912" y="523850"/>
                  </a:lnTo>
                  <a:lnTo>
                    <a:pt x="834912" y="269861"/>
                  </a:lnTo>
                  <a:lnTo>
                    <a:pt x="365778" y="269861"/>
                  </a:lnTo>
                  <a:lnTo>
                    <a:pt x="365778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4866087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8" y="523849"/>
                  </a:moveTo>
                  <a:lnTo>
                    <a:pt x="365778" y="793711"/>
                  </a:lnTo>
                  <a:lnTo>
                    <a:pt x="0" y="396855"/>
                  </a:lnTo>
                  <a:lnTo>
                    <a:pt x="365778" y="0"/>
                  </a:lnTo>
                  <a:lnTo>
                    <a:pt x="365778" y="269861"/>
                  </a:lnTo>
                  <a:lnTo>
                    <a:pt x="834912" y="269861"/>
                  </a:lnTo>
                  <a:lnTo>
                    <a:pt x="834912" y="523849"/>
                  </a:lnTo>
                  <a:lnTo>
                    <a:pt x="365778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0" name="object 30"/>
          <p:cNvGrpSpPr/>
          <p:nvPr/>
        </p:nvGrpSpPr>
        <p:grpSpPr>
          <a:xfrm>
            <a:off x="9605572" y="7797922"/>
            <a:ext cx="887730" cy="846455"/>
            <a:chOff x="9605572" y="7797922"/>
            <a:chExt cx="887730" cy="846455"/>
          </a:xfrm>
        </p:grpSpPr>
        <p:sp>
          <p:nvSpPr>
            <p:cNvPr id="31" name="object 31"/>
            <p:cNvSpPr/>
            <p:nvPr/>
          </p:nvSpPr>
          <p:spPr>
            <a:xfrm>
              <a:off x="9631749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9" y="0"/>
                  </a:moveTo>
                  <a:lnTo>
                    <a:pt x="0" y="396855"/>
                  </a:lnTo>
                  <a:lnTo>
                    <a:pt x="365779" y="793711"/>
                  </a:lnTo>
                  <a:lnTo>
                    <a:pt x="365779" y="523850"/>
                  </a:lnTo>
                  <a:lnTo>
                    <a:pt x="834912" y="523850"/>
                  </a:lnTo>
                  <a:lnTo>
                    <a:pt x="834912" y="269861"/>
                  </a:lnTo>
                  <a:lnTo>
                    <a:pt x="365779" y="269861"/>
                  </a:lnTo>
                  <a:lnTo>
                    <a:pt x="365779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9631749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8" y="523849"/>
                  </a:moveTo>
                  <a:lnTo>
                    <a:pt x="365778" y="793711"/>
                  </a:lnTo>
                  <a:lnTo>
                    <a:pt x="0" y="396855"/>
                  </a:lnTo>
                  <a:lnTo>
                    <a:pt x="365778" y="0"/>
                  </a:lnTo>
                  <a:lnTo>
                    <a:pt x="365778" y="269861"/>
                  </a:lnTo>
                  <a:lnTo>
                    <a:pt x="834912" y="269861"/>
                  </a:lnTo>
                  <a:lnTo>
                    <a:pt x="834912" y="523849"/>
                  </a:lnTo>
                  <a:lnTo>
                    <a:pt x="365778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3" name="object 33"/>
          <p:cNvGrpSpPr/>
          <p:nvPr/>
        </p:nvGrpSpPr>
        <p:grpSpPr>
          <a:xfrm>
            <a:off x="14597476" y="7844535"/>
            <a:ext cx="774065" cy="755650"/>
            <a:chOff x="14597476" y="7844535"/>
            <a:chExt cx="774065" cy="755650"/>
          </a:xfrm>
        </p:grpSpPr>
        <p:sp>
          <p:nvSpPr>
            <p:cNvPr id="34" name="object 34"/>
            <p:cNvSpPr/>
            <p:nvPr/>
          </p:nvSpPr>
          <p:spPr>
            <a:xfrm>
              <a:off x="14623659" y="7870713"/>
              <a:ext cx="721360" cy="702945"/>
            </a:xfrm>
            <a:custGeom>
              <a:avLst/>
              <a:gdLst/>
              <a:ahLst/>
              <a:cxnLst/>
              <a:rect l="l" t="t" r="r" b="b"/>
              <a:pathLst>
                <a:path w="721359" h="702945">
                  <a:moveTo>
                    <a:pt x="557951" y="0"/>
                  </a:moveTo>
                  <a:lnTo>
                    <a:pt x="198569" y="301553"/>
                  </a:lnTo>
                  <a:lnTo>
                    <a:pt x="25109" y="94827"/>
                  </a:lnTo>
                  <a:lnTo>
                    <a:pt x="0" y="633954"/>
                  </a:lnTo>
                  <a:lnTo>
                    <a:pt x="535292" y="702845"/>
                  </a:lnTo>
                  <a:lnTo>
                    <a:pt x="361831" y="496118"/>
                  </a:lnTo>
                  <a:lnTo>
                    <a:pt x="721203" y="194565"/>
                  </a:lnTo>
                  <a:lnTo>
                    <a:pt x="557951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4623653" y="7870713"/>
              <a:ext cx="721360" cy="702945"/>
            </a:xfrm>
            <a:custGeom>
              <a:avLst/>
              <a:gdLst/>
              <a:ahLst/>
              <a:cxnLst/>
              <a:rect l="l" t="t" r="r" b="b"/>
              <a:pathLst>
                <a:path w="721359" h="702945">
                  <a:moveTo>
                    <a:pt x="361832" y="496119"/>
                  </a:moveTo>
                  <a:lnTo>
                    <a:pt x="535296" y="702845"/>
                  </a:lnTo>
                  <a:lnTo>
                    <a:pt x="0" y="633954"/>
                  </a:lnTo>
                  <a:lnTo>
                    <a:pt x="25108" y="94827"/>
                  </a:lnTo>
                  <a:lnTo>
                    <a:pt x="198572" y="301553"/>
                  </a:lnTo>
                  <a:lnTo>
                    <a:pt x="557950" y="0"/>
                  </a:lnTo>
                  <a:lnTo>
                    <a:pt x="721210" y="194565"/>
                  </a:lnTo>
                  <a:lnTo>
                    <a:pt x="361832" y="49611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</TotalTime>
  <Words>2371</Words>
  <Application>Microsoft Office PowerPoint</Application>
  <PresentationFormat>Custom</PresentationFormat>
  <Paragraphs>207</Paragraphs>
  <Slides>47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48" baseType="lpstr">
      <vt:lpstr>Office Theme</vt:lpstr>
      <vt:lpstr>M SENTHIL NATHAN       27-11-2022</vt:lpstr>
      <vt:lpstr>Slide 2</vt:lpstr>
      <vt:lpstr>Summary of methodologies</vt:lpstr>
      <vt:lpstr>Project background and context</vt:lpstr>
      <vt:lpstr>Slide 5</vt:lpstr>
      <vt:lpstr>Slide 6</vt:lpstr>
      <vt:lpstr>Data collection process involved a combination of API requests from SpaceX REST  API and Web Scraping data from a table in SpaceX’s Wikipedia entry.</vt:lpstr>
      <vt:lpstr>Slide 8</vt:lpstr>
      <vt:lpstr>Slide 9</vt:lpstr>
      <vt:lpstr>Slide 10</vt:lpstr>
      <vt:lpstr>Charts were plotted:</vt:lpstr>
      <vt:lpstr>Slide 12</vt:lpstr>
      <vt:lpstr>Markers of all Launch Sites:</vt:lpstr>
      <vt:lpstr>Launch Sites Dropdown List:</vt:lpstr>
      <vt:lpstr>Slide 15</vt:lpstr>
      <vt:lpstr>Slide 16</vt:lpstr>
      <vt:lpstr>Slide 17</vt:lpstr>
      <vt:lpstr>Slide 18</vt:lpstr>
      <vt:lpstr>Slide 19</vt:lpstr>
      <vt:lpstr>Explanation:</vt:lpstr>
      <vt:lpstr>Slide 21</vt:lpstr>
      <vt:lpstr>Slide 22</vt:lpstr>
      <vt:lpstr>Explanation: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Explanation:</vt:lpstr>
      <vt:lpstr>Slide 38</vt:lpstr>
      <vt:lpstr>Slide 39</vt:lpstr>
      <vt:lpstr>Slide 40</vt:lpstr>
      <vt:lpstr>Slide 41</vt:lpstr>
      <vt:lpstr>Explanation:</vt:lpstr>
      <vt:lpstr>Slide 43</vt:lpstr>
      <vt:lpstr>Scores and Accuracy of the Test Set</vt:lpstr>
      <vt:lpstr>Explanation:</vt:lpstr>
      <vt:lpstr>Slide 46</vt:lpstr>
      <vt:lpstr>Special Thanks to: Instructors  Coursera  IBM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ds-capstone-presentation</dc:title>
  <cp:lastModifiedBy>SENTHIL</cp:lastModifiedBy>
  <cp:revision>1</cp:revision>
  <dcterms:created xsi:type="dcterms:W3CDTF">2022-11-27T17:48:25Z</dcterms:created>
  <dcterms:modified xsi:type="dcterms:W3CDTF">2022-11-27T17:52:36Z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2021-08-29T00:00:00Z</vt:filetime>
  </property>
  <property fmtid="{D5CDD505-2E9C-101B-9397-08002B2CF9AE}" pid="3" name="Creator">
    <vt:lpwstr>Keynote</vt:lpwstr>
  </property>
  <property fmtid="{D5CDD505-2E9C-101B-9397-08002B2CF9AE}" pid="4" name="LastSaved">
    <vt:filetime>2022-11-27T00:00:00Z</vt:filetime>
  </property>
</Properties>
</file>